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9" r:id="rId2"/>
    <p:sldId id="323" r:id="rId3"/>
    <p:sldId id="427" r:id="rId4"/>
    <p:sldId id="421" r:id="rId5"/>
    <p:sldId id="256" r:id="rId6"/>
    <p:sldId id="422" r:id="rId7"/>
    <p:sldId id="424" r:id="rId8"/>
    <p:sldId id="428" r:id="rId9"/>
    <p:sldId id="462" r:id="rId10"/>
    <p:sldId id="453" r:id="rId11"/>
    <p:sldId id="455" r:id="rId12"/>
    <p:sldId id="460" r:id="rId13"/>
    <p:sldId id="437" r:id="rId14"/>
    <p:sldId id="457" r:id="rId15"/>
    <p:sldId id="441" r:id="rId16"/>
    <p:sldId id="458" r:id="rId17"/>
    <p:sldId id="439" r:id="rId18"/>
    <p:sldId id="420" r:id="rId19"/>
    <p:sldId id="464" r:id="rId20"/>
    <p:sldId id="466" r:id="rId21"/>
    <p:sldId id="465" r:id="rId22"/>
    <p:sldId id="467" r:id="rId23"/>
    <p:sldId id="463" r:id="rId24"/>
    <p:sldId id="41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055"/>
    <a:srgbClr val="F2DB5B"/>
    <a:srgbClr val="000000"/>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639D9-3454-46DB-98F0-5734C90B24A8}" v="162" dt="2024-02-29T03:48:59.932"/>
    <p1510:client id="{51280DD5-E729-4BD7-8A9F-98443B307215}" v="2" dt="2024-02-29T02:44:09.918"/>
    <p1510:client id="{F06999DA-40BE-4997-8D18-97380D22DED5}" v="101" dt="2024-02-29T15:35:34.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33" autoAdjust="0"/>
    <p:restoredTop sz="86073" autoAdjust="0"/>
  </p:normalViewPr>
  <p:slideViewPr>
    <p:cSldViewPr snapToGrid="0">
      <p:cViewPr varScale="1">
        <p:scale>
          <a:sx n="97" d="100"/>
          <a:sy n="97" d="100"/>
        </p:scale>
        <p:origin x="1020"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8C147-18C2-4D33-BF56-E30CA9229223}" type="datetimeFigureOut">
              <a:rPr lang="en-IN" smtClean="0"/>
              <a:t>26-08-2024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3E4B8-F9DF-4F9A-BB59-93920507C31C}" type="slidenum">
              <a:rPr lang="en-IN" smtClean="0"/>
              <a:t>‹#›</a:t>
            </a:fld>
            <a:endParaRPr lang="en-IN"/>
          </a:p>
        </p:txBody>
      </p:sp>
    </p:spTree>
    <p:extLst>
      <p:ext uri="{BB962C8B-B14F-4D97-AF65-F5344CB8AC3E}">
        <p14:creationId xmlns:p14="http://schemas.microsoft.com/office/powerpoint/2010/main" val="141798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3</a:t>
            </a:fld>
            <a:endParaRPr lang="en-IN"/>
          </a:p>
        </p:txBody>
      </p:sp>
    </p:spTree>
    <p:extLst>
      <p:ext uri="{BB962C8B-B14F-4D97-AF65-F5344CB8AC3E}">
        <p14:creationId xmlns:p14="http://schemas.microsoft.com/office/powerpoint/2010/main" val="479226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Content: https://www.linkedin.com/pulse/chunking-strategies-ai-data-kash-kashyap-0lghe/</a:t>
            </a:r>
          </a:p>
          <a:p>
            <a:r>
              <a:rPr lang="en-IN" dirty="0"/>
              <a:t>Code: https://medium.com/@thallyscostalat/chunking-strategies-optimization-for-retrieval-augmented-generation-rag-in-the-context-of-e47cc949931d</a:t>
            </a:r>
          </a:p>
        </p:txBody>
      </p:sp>
      <p:sp>
        <p:nvSpPr>
          <p:cNvPr id="4" name="Slide Number Placeholder 3"/>
          <p:cNvSpPr>
            <a:spLocks noGrp="1"/>
          </p:cNvSpPr>
          <p:nvPr>
            <p:ph type="sldNum" sz="quarter" idx="5"/>
          </p:nvPr>
        </p:nvSpPr>
        <p:spPr/>
        <p:txBody>
          <a:bodyPr/>
          <a:lstStyle/>
          <a:p>
            <a:fld id="{37A3E4B8-F9DF-4F9A-BB59-93920507C31C}" type="slidenum">
              <a:rPr lang="en-IN" smtClean="0"/>
              <a:t>13</a:t>
            </a:fld>
            <a:endParaRPr lang="en-IN"/>
          </a:p>
        </p:txBody>
      </p:sp>
    </p:spTree>
    <p:extLst>
      <p:ext uri="{BB962C8B-B14F-4D97-AF65-F5344CB8AC3E}">
        <p14:creationId xmlns:p14="http://schemas.microsoft.com/office/powerpoint/2010/main" val="547538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14</a:t>
            </a:fld>
            <a:endParaRPr lang="en-IN"/>
          </a:p>
        </p:txBody>
      </p:sp>
    </p:spTree>
    <p:extLst>
      <p:ext uri="{BB962C8B-B14F-4D97-AF65-F5344CB8AC3E}">
        <p14:creationId xmlns:p14="http://schemas.microsoft.com/office/powerpoint/2010/main" val="170207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Content: https://www.linkedin.com/pulse/chunking-strategies-ai-data-kash-kashyap-0lghe/</a:t>
            </a:r>
          </a:p>
          <a:p>
            <a:endParaRPr lang="en-IN" dirty="0"/>
          </a:p>
        </p:txBody>
      </p:sp>
      <p:sp>
        <p:nvSpPr>
          <p:cNvPr id="4" name="Slide Number Placeholder 3"/>
          <p:cNvSpPr>
            <a:spLocks noGrp="1"/>
          </p:cNvSpPr>
          <p:nvPr>
            <p:ph type="sldNum" sz="quarter" idx="5"/>
          </p:nvPr>
        </p:nvSpPr>
        <p:spPr/>
        <p:txBody>
          <a:bodyPr/>
          <a:lstStyle/>
          <a:p>
            <a:fld id="{37A3E4B8-F9DF-4F9A-BB59-93920507C31C}" type="slidenum">
              <a:rPr lang="en-IN" smtClean="0"/>
              <a:t>15</a:t>
            </a:fld>
            <a:endParaRPr lang="en-IN"/>
          </a:p>
        </p:txBody>
      </p:sp>
    </p:spTree>
    <p:extLst>
      <p:ext uri="{BB962C8B-B14F-4D97-AF65-F5344CB8AC3E}">
        <p14:creationId xmlns:p14="http://schemas.microsoft.com/office/powerpoint/2010/main" val="296957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16</a:t>
            </a:fld>
            <a:endParaRPr lang="en-IN"/>
          </a:p>
        </p:txBody>
      </p:sp>
    </p:spTree>
    <p:extLst>
      <p:ext uri="{BB962C8B-B14F-4D97-AF65-F5344CB8AC3E}">
        <p14:creationId xmlns:p14="http://schemas.microsoft.com/office/powerpoint/2010/main" val="3569707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Content: https://www.linkedin.com/pulse/chunking-strategies-ai-data-kash-kashyap-0lghe/</a:t>
            </a:r>
          </a:p>
          <a:p>
            <a:endParaRPr lang="en-IN" dirty="0"/>
          </a:p>
        </p:txBody>
      </p:sp>
      <p:sp>
        <p:nvSpPr>
          <p:cNvPr id="4" name="Slide Number Placeholder 3"/>
          <p:cNvSpPr>
            <a:spLocks noGrp="1"/>
          </p:cNvSpPr>
          <p:nvPr>
            <p:ph type="sldNum" sz="quarter" idx="5"/>
          </p:nvPr>
        </p:nvSpPr>
        <p:spPr/>
        <p:txBody>
          <a:bodyPr/>
          <a:lstStyle/>
          <a:p>
            <a:fld id="{37A3E4B8-F9DF-4F9A-BB59-93920507C31C}" type="slidenum">
              <a:rPr lang="en-IN" smtClean="0"/>
              <a:t>17</a:t>
            </a:fld>
            <a:endParaRPr lang="en-IN"/>
          </a:p>
        </p:txBody>
      </p:sp>
    </p:spTree>
    <p:extLst>
      <p:ext uri="{BB962C8B-B14F-4D97-AF65-F5344CB8AC3E}">
        <p14:creationId xmlns:p14="http://schemas.microsoft.com/office/powerpoint/2010/main" val="2032212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4</a:t>
            </a:fld>
            <a:endParaRPr lang="en-IN"/>
          </a:p>
        </p:txBody>
      </p:sp>
    </p:spTree>
    <p:extLst>
      <p:ext uri="{BB962C8B-B14F-4D97-AF65-F5344CB8AC3E}">
        <p14:creationId xmlns:p14="http://schemas.microsoft.com/office/powerpoint/2010/main" val="344282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6</a:t>
            </a:fld>
            <a:endParaRPr lang="en-IN"/>
          </a:p>
        </p:txBody>
      </p:sp>
    </p:spTree>
    <p:extLst>
      <p:ext uri="{BB962C8B-B14F-4D97-AF65-F5344CB8AC3E}">
        <p14:creationId xmlns:p14="http://schemas.microsoft.com/office/powerpoint/2010/main" val="184700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7</a:t>
            </a:fld>
            <a:endParaRPr lang="en-IN"/>
          </a:p>
        </p:txBody>
      </p:sp>
    </p:spTree>
    <p:extLst>
      <p:ext uri="{BB962C8B-B14F-4D97-AF65-F5344CB8AC3E}">
        <p14:creationId xmlns:p14="http://schemas.microsoft.com/office/powerpoint/2010/main" val="3462303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8</a:t>
            </a:fld>
            <a:endParaRPr lang="en-IN"/>
          </a:p>
        </p:txBody>
      </p:sp>
    </p:spTree>
    <p:extLst>
      <p:ext uri="{BB962C8B-B14F-4D97-AF65-F5344CB8AC3E}">
        <p14:creationId xmlns:p14="http://schemas.microsoft.com/office/powerpoint/2010/main" val="17749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9</a:t>
            </a:fld>
            <a:endParaRPr lang="en-IN"/>
          </a:p>
        </p:txBody>
      </p:sp>
    </p:spTree>
    <p:extLst>
      <p:ext uri="{BB962C8B-B14F-4D97-AF65-F5344CB8AC3E}">
        <p14:creationId xmlns:p14="http://schemas.microsoft.com/office/powerpoint/2010/main" val="1775491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10</a:t>
            </a:fld>
            <a:endParaRPr lang="en-IN"/>
          </a:p>
        </p:txBody>
      </p:sp>
    </p:spTree>
    <p:extLst>
      <p:ext uri="{BB962C8B-B14F-4D97-AF65-F5344CB8AC3E}">
        <p14:creationId xmlns:p14="http://schemas.microsoft.com/office/powerpoint/2010/main" val="150106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11</a:t>
            </a:fld>
            <a:endParaRPr lang="en-IN"/>
          </a:p>
        </p:txBody>
      </p:sp>
    </p:spTree>
    <p:extLst>
      <p:ext uri="{BB962C8B-B14F-4D97-AF65-F5344CB8AC3E}">
        <p14:creationId xmlns:p14="http://schemas.microsoft.com/office/powerpoint/2010/main" val="26294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12</a:t>
            </a:fld>
            <a:endParaRPr lang="en-IN"/>
          </a:p>
        </p:txBody>
      </p:sp>
    </p:spTree>
    <p:extLst>
      <p:ext uri="{BB962C8B-B14F-4D97-AF65-F5344CB8AC3E}">
        <p14:creationId xmlns:p14="http://schemas.microsoft.com/office/powerpoint/2010/main" val="2729868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4333-EDCB-768D-D694-4FA374C887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FB8F6BA-A771-5199-B454-4137B42B8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B8C62A8-5E14-FA7C-D2D9-A91C5617AEE2}"/>
              </a:ext>
            </a:extLst>
          </p:cNvPr>
          <p:cNvSpPr>
            <a:spLocks noGrp="1"/>
          </p:cNvSpPr>
          <p:nvPr>
            <p:ph type="dt" sz="half" idx="10"/>
          </p:nvPr>
        </p:nvSpPr>
        <p:spPr/>
        <p:txBody>
          <a:bodyPr/>
          <a:lstStyle/>
          <a:p>
            <a:fld id="{617C7221-54BD-4A63-8AE7-749436A8A0E0}" type="datetime1">
              <a:rPr lang="en-US" smtClean="0"/>
              <a:t>8/26/2024</a:t>
            </a:fld>
            <a:endParaRPr lang="en-US"/>
          </a:p>
        </p:txBody>
      </p:sp>
      <p:sp>
        <p:nvSpPr>
          <p:cNvPr id="5" name="Footer Placeholder 4">
            <a:extLst>
              <a:ext uri="{FF2B5EF4-FFF2-40B4-BE49-F238E27FC236}">
                <a16:creationId xmlns:a16="http://schemas.microsoft.com/office/drawing/2014/main" id="{EA5CADB1-111D-22D3-EDB1-E043DC323ABF}"/>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D733105E-4498-96A3-0C5F-A5E579283B92}"/>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60009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33A4-C03D-26A7-C451-392D04E6A2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39E290-0E60-50DC-3A6D-AFC921C4E8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DDBB31-5065-A920-BCE3-A6379F318E85}"/>
              </a:ext>
            </a:extLst>
          </p:cNvPr>
          <p:cNvSpPr>
            <a:spLocks noGrp="1"/>
          </p:cNvSpPr>
          <p:nvPr>
            <p:ph type="dt" sz="half" idx="10"/>
          </p:nvPr>
        </p:nvSpPr>
        <p:spPr/>
        <p:txBody>
          <a:bodyPr/>
          <a:lstStyle/>
          <a:p>
            <a:fld id="{159EA562-091E-45D6-BEDF-3C68FB2023F1}" type="datetime1">
              <a:rPr lang="en-US" smtClean="0"/>
              <a:t>8/26/2024</a:t>
            </a:fld>
            <a:endParaRPr lang="en-US"/>
          </a:p>
        </p:txBody>
      </p:sp>
      <p:sp>
        <p:nvSpPr>
          <p:cNvPr id="5" name="Footer Placeholder 4">
            <a:extLst>
              <a:ext uri="{FF2B5EF4-FFF2-40B4-BE49-F238E27FC236}">
                <a16:creationId xmlns:a16="http://schemas.microsoft.com/office/drawing/2014/main" id="{8650F398-CC52-3E67-DDF6-C862313CC410}"/>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4272AE45-AD9E-08FA-1F71-75DFC9E00C85}"/>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71835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91D67-8C5B-5055-B5D2-6BAAE7E9503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4D31080-7646-1B9C-C36F-D2F6BB8747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A404C4-6EA5-D815-E9B2-7CDBB94E9D0D}"/>
              </a:ext>
            </a:extLst>
          </p:cNvPr>
          <p:cNvSpPr>
            <a:spLocks noGrp="1"/>
          </p:cNvSpPr>
          <p:nvPr>
            <p:ph type="dt" sz="half" idx="10"/>
          </p:nvPr>
        </p:nvSpPr>
        <p:spPr/>
        <p:txBody>
          <a:bodyPr/>
          <a:lstStyle/>
          <a:p>
            <a:fld id="{DDF14D94-52B8-43E9-A8F3-BD9E24437DA3}" type="datetime1">
              <a:rPr lang="en-US" smtClean="0"/>
              <a:t>8/26/2024</a:t>
            </a:fld>
            <a:endParaRPr lang="en-US"/>
          </a:p>
        </p:txBody>
      </p:sp>
      <p:sp>
        <p:nvSpPr>
          <p:cNvPr id="5" name="Footer Placeholder 4">
            <a:extLst>
              <a:ext uri="{FF2B5EF4-FFF2-40B4-BE49-F238E27FC236}">
                <a16:creationId xmlns:a16="http://schemas.microsoft.com/office/drawing/2014/main" id="{97EFDD0D-44E3-A86F-6F17-A722DA9F5AB5}"/>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3E417A5-F8F0-AA31-71DF-34D6584981B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2997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6418-E00D-D82B-5A6A-A2532DB41F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3E6B97-B778-7455-F70C-FD8D34E3F3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537FB2-C318-A7C1-BABA-0AC6FA5B35AC}"/>
              </a:ext>
            </a:extLst>
          </p:cNvPr>
          <p:cNvSpPr>
            <a:spLocks noGrp="1"/>
          </p:cNvSpPr>
          <p:nvPr>
            <p:ph type="dt" sz="half" idx="10"/>
          </p:nvPr>
        </p:nvSpPr>
        <p:spPr/>
        <p:txBody>
          <a:bodyPr/>
          <a:lstStyle/>
          <a:p>
            <a:fld id="{15296570-B1EA-4487-BE32-F708B8E167B2}" type="datetime1">
              <a:rPr lang="en-US" smtClean="0"/>
              <a:t>8/26/2024</a:t>
            </a:fld>
            <a:endParaRPr lang="en-US"/>
          </a:p>
        </p:txBody>
      </p:sp>
      <p:sp>
        <p:nvSpPr>
          <p:cNvPr id="5" name="Footer Placeholder 4">
            <a:extLst>
              <a:ext uri="{FF2B5EF4-FFF2-40B4-BE49-F238E27FC236}">
                <a16:creationId xmlns:a16="http://schemas.microsoft.com/office/drawing/2014/main" id="{914FC2A1-527D-0AA9-D04D-3D2766CE0E10}"/>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1000CB2-5293-8DFA-B3B2-A0B592B4651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80639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FA87-C082-E0DD-3D37-67F1640E67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B5F515E-EB4A-D143-3D90-D5CB68882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8B15D29-75FB-CFE9-A973-A208274B95BA}"/>
              </a:ext>
            </a:extLst>
          </p:cNvPr>
          <p:cNvSpPr>
            <a:spLocks noGrp="1"/>
          </p:cNvSpPr>
          <p:nvPr>
            <p:ph type="dt" sz="half" idx="10"/>
          </p:nvPr>
        </p:nvSpPr>
        <p:spPr/>
        <p:txBody>
          <a:bodyPr/>
          <a:lstStyle/>
          <a:p>
            <a:fld id="{4F9442CB-DE38-41A3-9AEC-FC7F477AE398}" type="datetime1">
              <a:rPr lang="en-US" smtClean="0"/>
              <a:t>8/26/2024</a:t>
            </a:fld>
            <a:endParaRPr lang="en-US"/>
          </a:p>
        </p:txBody>
      </p:sp>
      <p:sp>
        <p:nvSpPr>
          <p:cNvPr id="5" name="Footer Placeholder 4">
            <a:extLst>
              <a:ext uri="{FF2B5EF4-FFF2-40B4-BE49-F238E27FC236}">
                <a16:creationId xmlns:a16="http://schemas.microsoft.com/office/drawing/2014/main" id="{E9168659-4604-1E12-A046-E65E9BFA0D3E}"/>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6A55C1A-5CB6-A517-F4CC-78B642B353A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08547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4BD7-8381-6AF7-2A34-97F1164321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5D5CF0-745C-8F39-DDFC-095163A6D86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F0486A-0B81-6F67-77F7-3933C25058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29CEC8B-FF84-E5F1-CD4B-B7DEE25F0DBA}"/>
              </a:ext>
            </a:extLst>
          </p:cNvPr>
          <p:cNvSpPr>
            <a:spLocks noGrp="1"/>
          </p:cNvSpPr>
          <p:nvPr>
            <p:ph type="dt" sz="half" idx="10"/>
          </p:nvPr>
        </p:nvSpPr>
        <p:spPr/>
        <p:txBody>
          <a:bodyPr/>
          <a:lstStyle/>
          <a:p>
            <a:fld id="{4259B145-4D2C-4B0D-B0F3-3793104D85F9}" type="datetime1">
              <a:rPr lang="en-US" smtClean="0"/>
              <a:t>8/26/2024</a:t>
            </a:fld>
            <a:endParaRPr lang="en-US"/>
          </a:p>
        </p:txBody>
      </p:sp>
      <p:sp>
        <p:nvSpPr>
          <p:cNvPr id="6" name="Footer Placeholder 5">
            <a:extLst>
              <a:ext uri="{FF2B5EF4-FFF2-40B4-BE49-F238E27FC236}">
                <a16:creationId xmlns:a16="http://schemas.microsoft.com/office/drawing/2014/main" id="{083D1157-B890-E7C2-8551-9CFA55DF17F2}"/>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A6834098-4893-052D-13DF-57AA3726911C}"/>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503845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ED4B-5B6D-B5E5-67B7-D97BFC6B16D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083AD3-D8DD-C9C8-4A8D-6E90DEEDC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10F8FC-1E86-8328-5873-1F1FD4540F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171E56A-9B29-8C99-0F9B-DFA73577B4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551D20-42E2-AA82-6A29-ED75844F6FA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2806B38-A61F-CFF2-455E-2A0DB1CBD281}"/>
              </a:ext>
            </a:extLst>
          </p:cNvPr>
          <p:cNvSpPr>
            <a:spLocks noGrp="1"/>
          </p:cNvSpPr>
          <p:nvPr>
            <p:ph type="dt" sz="half" idx="10"/>
          </p:nvPr>
        </p:nvSpPr>
        <p:spPr/>
        <p:txBody>
          <a:bodyPr/>
          <a:lstStyle/>
          <a:p>
            <a:fld id="{041CBCE3-C8C5-4329-ADE4-5F8D67D78882}" type="datetime1">
              <a:rPr lang="en-US" smtClean="0"/>
              <a:t>8/26/2024</a:t>
            </a:fld>
            <a:endParaRPr lang="en-US"/>
          </a:p>
        </p:txBody>
      </p:sp>
      <p:sp>
        <p:nvSpPr>
          <p:cNvPr id="8" name="Footer Placeholder 7">
            <a:extLst>
              <a:ext uri="{FF2B5EF4-FFF2-40B4-BE49-F238E27FC236}">
                <a16:creationId xmlns:a16="http://schemas.microsoft.com/office/drawing/2014/main" id="{0A1ADB39-BBED-F460-3284-9B01BBA78120}"/>
              </a:ext>
            </a:extLst>
          </p:cNvPr>
          <p:cNvSpPr>
            <a:spLocks noGrp="1"/>
          </p:cNvSpPr>
          <p:nvPr>
            <p:ph type="ftr" sz="quarter" idx="11"/>
          </p:nvPr>
        </p:nvSpPr>
        <p:spPr/>
        <p:txBody>
          <a:bodyPr/>
          <a:lstStyle/>
          <a:p>
            <a:r>
              <a:rPr lang="en-US"/>
              <a:t>Navigating the Future of Learning​</a:t>
            </a:r>
          </a:p>
        </p:txBody>
      </p:sp>
      <p:sp>
        <p:nvSpPr>
          <p:cNvPr id="9" name="Slide Number Placeholder 8">
            <a:extLst>
              <a:ext uri="{FF2B5EF4-FFF2-40B4-BE49-F238E27FC236}">
                <a16:creationId xmlns:a16="http://schemas.microsoft.com/office/drawing/2014/main" id="{BAE78CB4-F5B2-2F08-FCB4-B7EFC7D9B5DD}"/>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742097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DB33-3161-3CA7-5DA9-9AEFA7BE3D9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459199-60FE-8A27-4D17-58FA57F038D5}"/>
              </a:ext>
            </a:extLst>
          </p:cNvPr>
          <p:cNvSpPr>
            <a:spLocks noGrp="1"/>
          </p:cNvSpPr>
          <p:nvPr>
            <p:ph type="dt" sz="half" idx="10"/>
          </p:nvPr>
        </p:nvSpPr>
        <p:spPr/>
        <p:txBody>
          <a:bodyPr/>
          <a:lstStyle/>
          <a:p>
            <a:fld id="{EA95BDD6-391D-4D68-9A24-8E7CE46A4DC4}" type="datetime1">
              <a:rPr lang="en-US" smtClean="0"/>
              <a:t>8/26/2024</a:t>
            </a:fld>
            <a:endParaRPr lang="en-US"/>
          </a:p>
        </p:txBody>
      </p:sp>
      <p:sp>
        <p:nvSpPr>
          <p:cNvPr id="4" name="Footer Placeholder 3">
            <a:extLst>
              <a:ext uri="{FF2B5EF4-FFF2-40B4-BE49-F238E27FC236}">
                <a16:creationId xmlns:a16="http://schemas.microsoft.com/office/drawing/2014/main" id="{9B5772E0-839B-C3B1-7E64-0C8677352A57}"/>
              </a:ext>
            </a:extLst>
          </p:cNvPr>
          <p:cNvSpPr>
            <a:spLocks noGrp="1"/>
          </p:cNvSpPr>
          <p:nvPr>
            <p:ph type="ftr" sz="quarter" idx="11"/>
          </p:nvPr>
        </p:nvSpPr>
        <p:spPr/>
        <p:txBody>
          <a:bodyPr/>
          <a:lstStyle/>
          <a:p>
            <a:r>
              <a:rPr lang="en-US"/>
              <a:t>Navigating the Future of Learning​</a:t>
            </a:r>
          </a:p>
        </p:txBody>
      </p:sp>
      <p:sp>
        <p:nvSpPr>
          <p:cNvPr id="5" name="Slide Number Placeholder 4">
            <a:extLst>
              <a:ext uri="{FF2B5EF4-FFF2-40B4-BE49-F238E27FC236}">
                <a16:creationId xmlns:a16="http://schemas.microsoft.com/office/drawing/2014/main" id="{4F5A1759-598D-988C-8124-2E5044B1744E}"/>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46127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1F3F0-F2B3-F675-7BAB-1AD2134ACD0F}"/>
              </a:ext>
            </a:extLst>
          </p:cNvPr>
          <p:cNvSpPr>
            <a:spLocks noGrp="1"/>
          </p:cNvSpPr>
          <p:nvPr>
            <p:ph type="dt" sz="half" idx="10"/>
          </p:nvPr>
        </p:nvSpPr>
        <p:spPr/>
        <p:txBody>
          <a:bodyPr/>
          <a:lstStyle/>
          <a:p>
            <a:fld id="{1B3E1E7A-3F60-43E8-97A9-E03FDFF3291A}" type="datetime1">
              <a:rPr lang="en-US" smtClean="0"/>
              <a:t>8/26/2024</a:t>
            </a:fld>
            <a:endParaRPr lang="en-US"/>
          </a:p>
        </p:txBody>
      </p:sp>
      <p:sp>
        <p:nvSpPr>
          <p:cNvPr id="3" name="Footer Placeholder 2">
            <a:extLst>
              <a:ext uri="{FF2B5EF4-FFF2-40B4-BE49-F238E27FC236}">
                <a16:creationId xmlns:a16="http://schemas.microsoft.com/office/drawing/2014/main" id="{1A44FB0A-DFB7-0737-F37C-440DCA486D73}"/>
              </a:ext>
            </a:extLst>
          </p:cNvPr>
          <p:cNvSpPr>
            <a:spLocks noGrp="1"/>
          </p:cNvSpPr>
          <p:nvPr>
            <p:ph type="ftr" sz="quarter" idx="11"/>
          </p:nvPr>
        </p:nvSpPr>
        <p:spPr/>
        <p:txBody>
          <a:bodyPr/>
          <a:lstStyle/>
          <a:p>
            <a:r>
              <a:rPr lang="en-US"/>
              <a:t>Navigating the Future of Learning​</a:t>
            </a:r>
          </a:p>
        </p:txBody>
      </p:sp>
      <p:sp>
        <p:nvSpPr>
          <p:cNvPr id="4" name="Slide Number Placeholder 3">
            <a:extLst>
              <a:ext uri="{FF2B5EF4-FFF2-40B4-BE49-F238E27FC236}">
                <a16:creationId xmlns:a16="http://schemas.microsoft.com/office/drawing/2014/main" id="{9E497C01-947E-5E24-DB3F-90342EF0A210}"/>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104625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1832-2691-E74A-0F3A-2DE9A6E44D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4BD6CD-D7DC-A4E9-FD78-EA239F4F5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C0C722-544A-95F1-1DAD-FAD83B663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5BCDEF-8A4D-1FA5-888F-D5A3A2CEE9D4}"/>
              </a:ext>
            </a:extLst>
          </p:cNvPr>
          <p:cNvSpPr>
            <a:spLocks noGrp="1"/>
          </p:cNvSpPr>
          <p:nvPr>
            <p:ph type="dt" sz="half" idx="10"/>
          </p:nvPr>
        </p:nvSpPr>
        <p:spPr/>
        <p:txBody>
          <a:bodyPr/>
          <a:lstStyle/>
          <a:p>
            <a:fld id="{041F2EE0-C06F-41F5-AFE0-7056E3A01EDC}" type="datetime1">
              <a:rPr lang="en-US" smtClean="0"/>
              <a:t>8/26/2024</a:t>
            </a:fld>
            <a:endParaRPr lang="en-US"/>
          </a:p>
        </p:txBody>
      </p:sp>
      <p:sp>
        <p:nvSpPr>
          <p:cNvPr id="6" name="Footer Placeholder 5">
            <a:extLst>
              <a:ext uri="{FF2B5EF4-FFF2-40B4-BE49-F238E27FC236}">
                <a16:creationId xmlns:a16="http://schemas.microsoft.com/office/drawing/2014/main" id="{81C4BD8F-AAAC-F32F-ABC2-37A3D3BC6296}"/>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3DA79EF9-CB21-BEC5-2A25-591C945DD13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67127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ACBD3-5050-C329-F415-3714918842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B2BE8C-8AFF-7B97-17DD-E10D476C8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1A6C9-352E-F0FC-857A-200063A76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6AEC32-A02D-AF36-A64E-290A392B42FC}"/>
              </a:ext>
            </a:extLst>
          </p:cNvPr>
          <p:cNvSpPr>
            <a:spLocks noGrp="1"/>
          </p:cNvSpPr>
          <p:nvPr>
            <p:ph type="dt" sz="half" idx="10"/>
          </p:nvPr>
        </p:nvSpPr>
        <p:spPr/>
        <p:txBody>
          <a:bodyPr/>
          <a:lstStyle/>
          <a:p>
            <a:fld id="{93A105E1-88D0-4311-A599-0C8A6973053A}" type="datetime1">
              <a:rPr lang="en-US" smtClean="0"/>
              <a:t>8/26/2024</a:t>
            </a:fld>
            <a:endParaRPr lang="en-US"/>
          </a:p>
        </p:txBody>
      </p:sp>
      <p:sp>
        <p:nvSpPr>
          <p:cNvPr id="6" name="Footer Placeholder 5">
            <a:extLst>
              <a:ext uri="{FF2B5EF4-FFF2-40B4-BE49-F238E27FC236}">
                <a16:creationId xmlns:a16="http://schemas.microsoft.com/office/drawing/2014/main" id="{26B0ECF5-F111-F43D-1DD0-2623EE225A1F}"/>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A3ED8375-499D-DCA7-5D7B-91DD95B7F87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16051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A89A0B-DE9F-F1C6-643E-DCA32D53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53DDAA-3094-DBCE-F38B-123FB91FD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F0BF9E-5E8A-1649-84DC-281A5BAAC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C827E-01D8-46AF-B9E0-11E08B19BA59}" type="datetime1">
              <a:rPr lang="en-US" smtClean="0"/>
              <a:t>8/26/2024</a:t>
            </a:fld>
            <a:endParaRPr lang="en-US"/>
          </a:p>
        </p:txBody>
      </p:sp>
      <p:sp>
        <p:nvSpPr>
          <p:cNvPr id="5" name="Footer Placeholder 4">
            <a:extLst>
              <a:ext uri="{FF2B5EF4-FFF2-40B4-BE49-F238E27FC236}">
                <a16:creationId xmlns:a16="http://schemas.microsoft.com/office/drawing/2014/main" id="{5BDEDD1E-16D6-9C67-B90A-3F23927ED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Navigating the Future of Learning​</a:t>
            </a:r>
          </a:p>
        </p:txBody>
      </p:sp>
      <p:sp>
        <p:nvSpPr>
          <p:cNvPr id="6" name="Slide Number Placeholder 5">
            <a:extLst>
              <a:ext uri="{FF2B5EF4-FFF2-40B4-BE49-F238E27FC236}">
                <a16:creationId xmlns:a16="http://schemas.microsoft.com/office/drawing/2014/main" id="{B5FC0268-EDD9-BFDA-9A07-5241871BF4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362F8-88F8-1F49-86F0-D11B2D99FEE0}" type="slidenum">
              <a:rPr lang="en-US" smtClean="0"/>
              <a:t>‹#›</a:t>
            </a:fld>
            <a:endParaRPr lang="en-US"/>
          </a:p>
        </p:txBody>
      </p:sp>
    </p:spTree>
    <p:extLst>
      <p:ext uri="{BB962C8B-B14F-4D97-AF65-F5344CB8AC3E}">
        <p14:creationId xmlns:p14="http://schemas.microsoft.com/office/powerpoint/2010/main" val="2055367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www.pinecone.io/learn/chunking-strategi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discord.gg/r4pNVqcpCr" TargetMode="External"/><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linkedin.com/company/edquestofficial/" TargetMode="External"/><Relationship Id="rId5" Type="http://schemas.openxmlformats.org/officeDocument/2006/relationships/hyperlink" Target="https://whatsapp.com/channel/0029VaOManvEKyZMoPCtPU24" TargetMode="Externa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F964-8046-4986-333A-413E3F5876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81708-A124-2C3C-5ED7-415072930F7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descr="A logo with lines and text&#10;&#10;Description automatically generated">
            <a:extLst>
              <a:ext uri="{FF2B5EF4-FFF2-40B4-BE49-F238E27FC236}">
                <a16:creationId xmlns:a16="http://schemas.microsoft.com/office/drawing/2014/main" id="{9352C078-243C-067B-2F8E-B5A5E27753C0}"/>
              </a:ext>
            </a:extLst>
          </p:cNvPr>
          <p:cNvPicPr>
            <a:picLocks noChangeAspect="1"/>
          </p:cNvPicPr>
          <p:nvPr/>
        </p:nvPicPr>
        <p:blipFill>
          <a:blip r:embed="rId2"/>
          <a:stretch>
            <a:fillRect/>
          </a:stretch>
        </p:blipFill>
        <p:spPr>
          <a:xfrm>
            <a:off x="3793599" y="1472832"/>
            <a:ext cx="4604800" cy="4604800"/>
          </a:xfrm>
          <a:prstGeom prst="rect">
            <a:avLst/>
          </a:prstGeom>
        </p:spPr>
      </p:pic>
      <p:sp>
        <p:nvSpPr>
          <p:cNvPr id="3" name="TextBox 2">
            <a:extLst>
              <a:ext uri="{FF2B5EF4-FFF2-40B4-BE49-F238E27FC236}">
                <a16:creationId xmlns:a16="http://schemas.microsoft.com/office/drawing/2014/main" id="{83693E6C-33AD-1342-B4F1-1F64E23B9BA9}"/>
              </a:ext>
            </a:extLst>
          </p:cNvPr>
          <p:cNvSpPr txBox="1"/>
          <p:nvPr/>
        </p:nvSpPr>
        <p:spPr>
          <a:xfrm>
            <a:off x="475421" y="506772"/>
            <a:ext cx="11241157" cy="646331"/>
          </a:xfrm>
          <a:prstGeom prst="rect">
            <a:avLst/>
          </a:prstGeom>
          <a:noFill/>
        </p:spPr>
        <p:txBody>
          <a:bodyPr wrap="square" rtlCol="0">
            <a:spAutoFit/>
          </a:bodyPr>
          <a:lstStyle/>
          <a:p>
            <a:pPr algn="ctr"/>
            <a:r>
              <a:rPr lang="en-US" sz="3600" dirty="0">
                <a:solidFill>
                  <a:srgbClr val="F2DB5B"/>
                </a:solidFill>
              </a:rPr>
              <a:t>The Generative AI Revolution: A Month-Long AI Exploration</a:t>
            </a:r>
            <a:endParaRPr lang="en-IN" sz="3600" dirty="0">
              <a:solidFill>
                <a:srgbClr val="F2DB5B"/>
              </a:solidFill>
            </a:endParaRPr>
          </a:p>
        </p:txBody>
      </p:sp>
      <p:sp>
        <p:nvSpPr>
          <p:cNvPr id="4" name="TextBox 3">
            <a:extLst>
              <a:ext uri="{FF2B5EF4-FFF2-40B4-BE49-F238E27FC236}">
                <a16:creationId xmlns:a16="http://schemas.microsoft.com/office/drawing/2014/main" id="{C3BA25B9-E76F-48BF-33E7-28E630649DB8}"/>
              </a:ext>
            </a:extLst>
          </p:cNvPr>
          <p:cNvSpPr txBox="1"/>
          <p:nvPr/>
        </p:nvSpPr>
        <p:spPr>
          <a:xfrm>
            <a:off x="7187648" y="6397361"/>
            <a:ext cx="4953000" cy="461665"/>
          </a:xfrm>
          <a:prstGeom prst="rect">
            <a:avLst/>
          </a:prstGeom>
          <a:noFill/>
        </p:spPr>
        <p:txBody>
          <a:bodyPr wrap="square" lIns="91440" tIns="45720" rIns="91440" bIns="45720" rtlCol="0" anchor="t">
            <a:spAutoFit/>
          </a:bodyPr>
          <a:lstStyle/>
          <a:p>
            <a:pPr algn="r"/>
            <a:r>
              <a:rPr lang="en-US" sz="2400" dirty="0">
                <a:solidFill>
                  <a:srgbClr val="F2DB5B"/>
                </a:solidFill>
              </a:rPr>
              <a:t>Level 2 | Apr 2024 | Week 1 Day 1 </a:t>
            </a:r>
            <a:endParaRPr lang="en-US" sz="2400" dirty="0">
              <a:cs typeface="Calibri"/>
            </a:endParaRPr>
          </a:p>
        </p:txBody>
      </p:sp>
    </p:spTree>
    <p:extLst>
      <p:ext uri="{BB962C8B-B14F-4D97-AF65-F5344CB8AC3E}">
        <p14:creationId xmlns:p14="http://schemas.microsoft.com/office/powerpoint/2010/main" val="4293922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sp>
        <p:nvSpPr>
          <p:cNvPr id="3" name="TextBox 2">
            <a:extLst>
              <a:ext uri="{FF2B5EF4-FFF2-40B4-BE49-F238E27FC236}">
                <a16:creationId xmlns:a16="http://schemas.microsoft.com/office/drawing/2014/main" id="{80243339-ED22-1024-9DE9-208DC19C51BC}"/>
              </a:ext>
            </a:extLst>
          </p:cNvPr>
          <p:cNvSpPr txBox="1"/>
          <p:nvPr/>
        </p:nvSpPr>
        <p:spPr>
          <a:xfrm>
            <a:off x="3110947" y="5846566"/>
            <a:ext cx="6571094" cy="369332"/>
          </a:xfrm>
          <a:prstGeom prst="rect">
            <a:avLst/>
          </a:prstGeom>
          <a:noFill/>
        </p:spPr>
        <p:txBody>
          <a:bodyPr wrap="none" rtlCol="0">
            <a:spAutoFit/>
          </a:bodyPr>
          <a:lstStyle/>
          <a:p>
            <a:r>
              <a:rPr lang="en-IN" b="0" i="0" dirty="0">
                <a:solidFill>
                  <a:srgbClr val="000000"/>
                </a:solidFill>
                <a:effectLst/>
                <a:latin typeface="Helvetica" panose="020B0604020202020204" pitchFamily="34" charset="0"/>
              </a:rPr>
              <a:t>Reference:  </a:t>
            </a:r>
            <a:r>
              <a:rPr lang="en-IN" b="0" i="0" dirty="0">
                <a:solidFill>
                  <a:srgbClr val="000000"/>
                </a:solidFill>
                <a:effectLst/>
                <a:latin typeface="Helvetica" panose="020B0604020202020204" pitchFamily="34" charset="0"/>
                <a:hlinkClick r:id="rId4"/>
              </a:rPr>
              <a:t>https://www.pinecone.io/learn/chunking-strategies/</a:t>
            </a:r>
            <a:r>
              <a:rPr lang="en-IN" dirty="0">
                <a:solidFill>
                  <a:srgbClr val="000000"/>
                </a:solidFill>
                <a:latin typeface="Helvetica" panose="020B0604020202020204" pitchFamily="34" charset="0"/>
              </a:rPr>
              <a:t> </a:t>
            </a:r>
            <a:endParaRPr lang="en-IN" b="0" i="0" dirty="0">
              <a:solidFill>
                <a:srgbClr val="000000"/>
              </a:solidFill>
              <a:effectLst/>
              <a:latin typeface="Helvetica" panose="020B0604020202020204" pitchFamily="34" charset="0"/>
            </a:endParaRPr>
          </a:p>
        </p:txBody>
      </p:sp>
      <p:pic>
        <p:nvPicPr>
          <p:cNvPr id="1034" name="Picture 10">
            <a:extLst>
              <a:ext uri="{FF2B5EF4-FFF2-40B4-BE49-F238E27FC236}">
                <a16:creationId xmlns:a16="http://schemas.microsoft.com/office/drawing/2014/main" id="{194CF29D-6162-FDB5-9155-FD5DAFF96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119" y="1417637"/>
            <a:ext cx="8618749" cy="372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69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sp>
        <p:nvSpPr>
          <p:cNvPr id="15" name="TextBox 14">
            <a:extLst>
              <a:ext uri="{FF2B5EF4-FFF2-40B4-BE49-F238E27FC236}">
                <a16:creationId xmlns:a16="http://schemas.microsoft.com/office/drawing/2014/main" id="{F7ECF021-94B1-B059-E67D-A67D1C89434A}"/>
              </a:ext>
            </a:extLst>
          </p:cNvPr>
          <p:cNvSpPr txBox="1"/>
          <p:nvPr/>
        </p:nvSpPr>
        <p:spPr>
          <a:xfrm>
            <a:off x="1889725" y="1720840"/>
            <a:ext cx="919022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 the context of information processing, chunking refers to the practice of dividing larger pieces of data, text, or information into smaller, manageable units, or "chunks</a:t>
            </a:r>
          </a:p>
          <a:p>
            <a:endParaRPr lang="en-US" sz="2400" dirty="0">
              <a:ea typeface="Calibri"/>
              <a:cs typeface="Calibri"/>
            </a:endParaRPr>
          </a:p>
          <a:p>
            <a:r>
              <a:rPr lang="en-US" sz="2400" b="1" dirty="0">
                <a:ea typeface="Calibri"/>
                <a:cs typeface="Calibri"/>
              </a:rPr>
              <a:t>Chunking strategy for data are:</a:t>
            </a:r>
          </a:p>
          <a:p>
            <a:endParaRPr lang="en-US" sz="2400" dirty="0">
              <a:ea typeface="Calibri"/>
              <a:cs typeface="Calibri"/>
            </a:endParaRPr>
          </a:p>
          <a:p>
            <a:pPr marL="342900" indent="-342900">
              <a:buFont typeface="Arial" panose="020B0604020202020204" pitchFamily="34" charset="0"/>
              <a:buChar char="•"/>
            </a:pPr>
            <a:r>
              <a:rPr lang="en-US" sz="2400" dirty="0">
                <a:ea typeface="Calibri"/>
                <a:cs typeface="Calibri"/>
              </a:rPr>
              <a:t>Fixed-Length Chunking</a:t>
            </a:r>
          </a:p>
          <a:p>
            <a:pPr marL="342900" indent="-342900">
              <a:buFont typeface="Arial" panose="020B0604020202020204" pitchFamily="34" charset="0"/>
              <a:buChar char="•"/>
            </a:pPr>
            <a:r>
              <a:rPr lang="en-US" sz="2400" dirty="0">
                <a:ea typeface="Calibri"/>
                <a:cs typeface="Calibri"/>
              </a:rPr>
              <a:t>Sentence or Paragraph Chunking</a:t>
            </a:r>
          </a:p>
          <a:p>
            <a:pPr marL="342900" indent="-342900">
              <a:buFont typeface="Arial" panose="020B0604020202020204" pitchFamily="34" charset="0"/>
              <a:buChar char="•"/>
            </a:pPr>
            <a:r>
              <a:rPr lang="en-US" sz="2400" dirty="0">
                <a:ea typeface="Calibri"/>
                <a:cs typeface="Calibri"/>
              </a:rPr>
              <a:t>Page Chunking</a:t>
            </a:r>
          </a:p>
          <a:p>
            <a:pPr marL="342900" indent="-342900">
              <a:buFont typeface="Arial" panose="020B0604020202020204" pitchFamily="34" charset="0"/>
              <a:buChar char="•"/>
            </a:pPr>
            <a:endParaRPr lang="en-US" sz="2400" dirty="0">
              <a:ea typeface="Calibri"/>
              <a:cs typeface="Calibri"/>
            </a:endParaRPr>
          </a:p>
          <a:p>
            <a:endParaRPr lang="en-US" sz="2400" dirty="0">
              <a:ea typeface="Calibri"/>
              <a:cs typeface="Calibri"/>
            </a:endParaRPr>
          </a:p>
        </p:txBody>
      </p:sp>
    </p:spTree>
    <p:extLst>
      <p:ext uri="{BB962C8B-B14F-4D97-AF65-F5344CB8AC3E}">
        <p14:creationId xmlns:p14="http://schemas.microsoft.com/office/powerpoint/2010/main" val="172297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Fixed-Length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11" name="Picture 10">
            <a:extLst>
              <a:ext uri="{FF2B5EF4-FFF2-40B4-BE49-F238E27FC236}">
                <a16:creationId xmlns:a16="http://schemas.microsoft.com/office/drawing/2014/main" id="{FA644B0F-9374-5EED-1FD8-9FA1CB2A7F9E}"/>
              </a:ext>
            </a:extLst>
          </p:cNvPr>
          <p:cNvPicPr>
            <a:picLocks noChangeAspect="1"/>
          </p:cNvPicPr>
          <p:nvPr/>
        </p:nvPicPr>
        <p:blipFill>
          <a:blip r:embed="rId4"/>
          <a:stretch>
            <a:fillRect/>
          </a:stretch>
        </p:blipFill>
        <p:spPr>
          <a:xfrm>
            <a:off x="6372014" y="1648876"/>
            <a:ext cx="4673840" cy="1949550"/>
          </a:xfrm>
          <a:prstGeom prst="rect">
            <a:avLst/>
          </a:prstGeom>
        </p:spPr>
      </p:pic>
      <p:pic>
        <p:nvPicPr>
          <p:cNvPr id="14" name="Picture 13">
            <a:extLst>
              <a:ext uri="{FF2B5EF4-FFF2-40B4-BE49-F238E27FC236}">
                <a16:creationId xmlns:a16="http://schemas.microsoft.com/office/drawing/2014/main" id="{B516538C-A1C9-20C7-4D50-3CC190033838}"/>
              </a:ext>
            </a:extLst>
          </p:cNvPr>
          <p:cNvPicPr>
            <a:picLocks noChangeAspect="1"/>
          </p:cNvPicPr>
          <p:nvPr/>
        </p:nvPicPr>
        <p:blipFill>
          <a:blip r:embed="rId5"/>
          <a:stretch>
            <a:fillRect/>
          </a:stretch>
        </p:blipFill>
        <p:spPr>
          <a:xfrm>
            <a:off x="6372014" y="4043890"/>
            <a:ext cx="4438878" cy="1866996"/>
          </a:xfrm>
          <a:prstGeom prst="rect">
            <a:avLst/>
          </a:prstGeom>
        </p:spPr>
      </p:pic>
      <p:pic>
        <p:nvPicPr>
          <p:cNvPr id="9" name="Picture 8">
            <a:extLst>
              <a:ext uri="{FF2B5EF4-FFF2-40B4-BE49-F238E27FC236}">
                <a16:creationId xmlns:a16="http://schemas.microsoft.com/office/drawing/2014/main" id="{F1AF49C1-F6A9-681A-3C49-198940ACDA13}"/>
              </a:ext>
            </a:extLst>
          </p:cNvPr>
          <p:cNvPicPr>
            <a:picLocks noChangeAspect="1"/>
          </p:cNvPicPr>
          <p:nvPr/>
        </p:nvPicPr>
        <p:blipFill>
          <a:blip r:embed="rId6"/>
          <a:stretch>
            <a:fillRect/>
          </a:stretch>
        </p:blipFill>
        <p:spPr>
          <a:xfrm>
            <a:off x="1680023" y="1417637"/>
            <a:ext cx="4349974" cy="4730993"/>
          </a:xfrm>
          <a:prstGeom prst="rect">
            <a:avLst/>
          </a:prstGeom>
        </p:spPr>
      </p:pic>
    </p:spTree>
    <p:extLst>
      <p:ext uri="{BB962C8B-B14F-4D97-AF65-F5344CB8AC3E}">
        <p14:creationId xmlns:p14="http://schemas.microsoft.com/office/powerpoint/2010/main" val="178500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0"/>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1"/>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7"/>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7"/>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36526"/>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Fixed-Length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a:xfrm>
            <a:off x="4038600" y="6356349"/>
            <a:ext cx="4114800" cy="365125"/>
          </a:xfrm>
        </p:spPr>
        <p:txBody>
          <a:bodyPr/>
          <a:lstStyle/>
          <a:p>
            <a:r>
              <a:rPr lang="en-US"/>
              <a:t>Navigating the Future of Learning </a:t>
            </a:r>
          </a:p>
        </p:txBody>
      </p:sp>
      <p:sp>
        <p:nvSpPr>
          <p:cNvPr id="14" name="TextBox 13">
            <a:extLst>
              <a:ext uri="{FF2B5EF4-FFF2-40B4-BE49-F238E27FC236}">
                <a16:creationId xmlns:a16="http://schemas.microsoft.com/office/drawing/2014/main" id="{7A169175-DD68-9EE0-269F-135A4AFE4D32}"/>
              </a:ext>
            </a:extLst>
          </p:cNvPr>
          <p:cNvSpPr txBox="1"/>
          <p:nvPr/>
        </p:nvSpPr>
        <p:spPr>
          <a:xfrm>
            <a:off x="2440180" y="1907949"/>
            <a:ext cx="808931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Description: </a:t>
            </a:r>
            <a:r>
              <a:rPr lang="en-US" sz="2400" dirty="0"/>
              <a:t>Splits text into chunks of a predetermined number of words, characters, or bytes.</a:t>
            </a:r>
            <a:endParaRPr lang="en-US" sz="2400" b="1" dirty="0"/>
          </a:p>
          <a:p>
            <a:endParaRPr lang="en-US" sz="2400" b="1" dirty="0"/>
          </a:p>
          <a:p>
            <a:r>
              <a:rPr lang="en-US" sz="2400" b="1" dirty="0"/>
              <a:t>Example Use Case: </a:t>
            </a:r>
            <a:r>
              <a:rPr lang="en-US" sz="2400" dirty="0"/>
              <a:t>Analyzing social media posts for sentiment analysis.</a:t>
            </a:r>
            <a:endParaRPr lang="en-US" sz="2400" b="1" dirty="0"/>
          </a:p>
          <a:p>
            <a:endParaRPr lang="en-US" sz="2400" b="1" dirty="0"/>
          </a:p>
          <a:p>
            <a:r>
              <a:rPr lang="en-US" sz="2400" b="1" dirty="0"/>
              <a:t>Advantages: </a:t>
            </a:r>
            <a:r>
              <a:rPr lang="en-US" sz="2400" dirty="0"/>
              <a:t>Simplicity and uniformity in chunk size.</a:t>
            </a:r>
            <a:endParaRPr lang="en-US" sz="2400" b="1" dirty="0"/>
          </a:p>
          <a:p>
            <a:endParaRPr lang="en-US" sz="2400" b="1" dirty="0"/>
          </a:p>
          <a:p>
            <a:r>
              <a:rPr lang="en-US" sz="2400" b="1" dirty="0"/>
              <a:t>Disadvantages: </a:t>
            </a:r>
            <a:r>
              <a:rPr lang="en-US" sz="2400" dirty="0"/>
              <a:t>Potential context loss, as chunks may end mid-sentence or mid-thought.</a:t>
            </a:r>
          </a:p>
          <a:p>
            <a:endParaRPr lang="en-US" sz="2400" dirty="0"/>
          </a:p>
        </p:txBody>
      </p:sp>
    </p:spTree>
    <p:extLst>
      <p:ext uri="{BB962C8B-B14F-4D97-AF65-F5344CB8AC3E}">
        <p14:creationId xmlns:p14="http://schemas.microsoft.com/office/powerpoint/2010/main" val="4699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Example: Sentence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9" name="Picture 8">
            <a:extLst>
              <a:ext uri="{FF2B5EF4-FFF2-40B4-BE49-F238E27FC236}">
                <a16:creationId xmlns:a16="http://schemas.microsoft.com/office/drawing/2014/main" id="{F9944E2A-884B-2393-42EA-167BE4E502F2}"/>
              </a:ext>
            </a:extLst>
          </p:cNvPr>
          <p:cNvPicPr>
            <a:picLocks noChangeAspect="1"/>
          </p:cNvPicPr>
          <p:nvPr/>
        </p:nvPicPr>
        <p:blipFill>
          <a:blip r:embed="rId4"/>
          <a:stretch>
            <a:fillRect/>
          </a:stretch>
        </p:blipFill>
        <p:spPr>
          <a:xfrm>
            <a:off x="6096000" y="1800852"/>
            <a:ext cx="5844526" cy="1058443"/>
          </a:xfrm>
          <a:prstGeom prst="rect">
            <a:avLst/>
          </a:prstGeom>
        </p:spPr>
      </p:pic>
      <p:pic>
        <p:nvPicPr>
          <p:cNvPr id="16" name="Picture 15">
            <a:extLst>
              <a:ext uri="{FF2B5EF4-FFF2-40B4-BE49-F238E27FC236}">
                <a16:creationId xmlns:a16="http://schemas.microsoft.com/office/drawing/2014/main" id="{5901AE1E-745C-C07D-6BB8-6AE37ABAACCC}"/>
              </a:ext>
            </a:extLst>
          </p:cNvPr>
          <p:cNvPicPr>
            <a:picLocks noChangeAspect="1"/>
          </p:cNvPicPr>
          <p:nvPr/>
        </p:nvPicPr>
        <p:blipFill>
          <a:blip r:embed="rId5"/>
          <a:stretch>
            <a:fillRect/>
          </a:stretch>
        </p:blipFill>
        <p:spPr>
          <a:xfrm>
            <a:off x="6096000" y="3602141"/>
            <a:ext cx="6062590" cy="569704"/>
          </a:xfrm>
          <a:prstGeom prst="rect">
            <a:avLst/>
          </a:prstGeom>
        </p:spPr>
      </p:pic>
      <p:pic>
        <p:nvPicPr>
          <p:cNvPr id="18" name="Picture 17">
            <a:extLst>
              <a:ext uri="{FF2B5EF4-FFF2-40B4-BE49-F238E27FC236}">
                <a16:creationId xmlns:a16="http://schemas.microsoft.com/office/drawing/2014/main" id="{F877E33A-A74B-594B-A0DB-F0A60660DB64}"/>
              </a:ext>
            </a:extLst>
          </p:cNvPr>
          <p:cNvPicPr>
            <a:picLocks noChangeAspect="1"/>
          </p:cNvPicPr>
          <p:nvPr/>
        </p:nvPicPr>
        <p:blipFill>
          <a:blip r:embed="rId6"/>
          <a:stretch>
            <a:fillRect/>
          </a:stretch>
        </p:blipFill>
        <p:spPr>
          <a:xfrm>
            <a:off x="6096000" y="4872339"/>
            <a:ext cx="5844526" cy="693573"/>
          </a:xfrm>
          <a:prstGeom prst="rect">
            <a:avLst/>
          </a:prstGeom>
        </p:spPr>
      </p:pic>
      <p:pic>
        <p:nvPicPr>
          <p:cNvPr id="20" name="Picture 19">
            <a:extLst>
              <a:ext uri="{FF2B5EF4-FFF2-40B4-BE49-F238E27FC236}">
                <a16:creationId xmlns:a16="http://schemas.microsoft.com/office/drawing/2014/main" id="{AAC229EB-11D7-BFD1-EC15-AB4539F2DE54}"/>
              </a:ext>
            </a:extLst>
          </p:cNvPr>
          <p:cNvPicPr>
            <a:picLocks noChangeAspect="1"/>
          </p:cNvPicPr>
          <p:nvPr/>
        </p:nvPicPr>
        <p:blipFill>
          <a:blip r:embed="rId7"/>
          <a:stretch>
            <a:fillRect/>
          </a:stretch>
        </p:blipFill>
        <p:spPr>
          <a:xfrm>
            <a:off x="1593436" y="1625357"/>
            <a:ext cx="4349974" cy="4730993"/>
          </a:xfrm>
          <a:prstGeom prst="rect">
            <a:avLst/>
          </a:prstGeom>
        </p:spPr>
      </p:pic>
    </p:spTree>
    <p:extLst>
      <p:ext uri="{BB962C8B-B14F-4D97-AF65-F5344CB8AC3E}">
        <p14:creationId xmlns:p14="http://schemas.microsoft.com/office/powerpoint/2010/main" val="74983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0"/>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1"/>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7"/>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7"/>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36526"/>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Sentence or Paragraph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a:xfrm>
            <a:off x="4038600" y="6356349"/>
            <a:ext cx="4114800" cy="365125"/>
          </a:xfrm>
        </p:spPr>
        <p:txBody>
          <a:bodyPr/>
          <a:lstStyle/>
          <a:p>
            <a:r>
              <a:rPr lang="en-US"/>
              <a:t>Navigating the Future of Learning </a:t>
            </a:r>
          </a:p>
        </p:txBody>
      </p:sp>
      <p:sp>
        <p:nvSpPr>
          <p:cNvPr id="14" name="TextBox 13">
            <a:extLst>
              <a:ext uri="{FF2B5EF4-FFF2-40B4-BE49-F238E27FC236}">
                <a16:creationId xmlns:a16="http://schemas.microsoft.com/office/drawing/2014/main" id="{7A169175-DD68-9EE0-269F-135A4AFE4D32}"/>
              </a:ext>
            </a:extLst>
          </p:cNvPr>
          <p:cNvSpPr txBox="1"/>
          <p:nvPr/>
        </p:nvSpPr>
        <p:spPr>
          <a:xfrm>
            <a:off x="2341806" y="1718306"/>
            <a:ext cx="828606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Description: </a:t>
            </a:r>
            <a:r>
              <a:rPr lang="en-US" sz="2400" dirty="0"/>
              <a:t>Breaks text into chunks based on natural language structures like sentences or paragraphs.</a:t>
            </a:r>
          </a:p>
          <a:p>
            <a:endParaRPr lang="en-US" sz="2400" b="1" dirty="0"/>
          </a:p>
          <a:p>
            <a:r>
              <a:rPr lang="en-US" sz="2400" b="1" dirty="0"/>
              <a:t>Example Use Case:</a:t>
            </a:r>
            <a:r>
              <a:rPr lang="en-US" sz="2400" dirty="0"/>
              <a:t> Document summarization or content analysis tasks, such as processing news articles or academic papers.</a:t>
            </a:r>
          </a:p>
          <a:p>
            <a:endParaRPr lang="en-US" sz="2400" b="1" dirty="0"/>
          </a:p>
          <a:p>
            <a:r>
              <a:rPr lang="en-US" sz="2400" b="1" dirty="0"/>
              <a:t>Advantages:</a:t>
            </a:r>
            <a:r>
              <a:rPr lang="en-US" sz="2400" dirty="0"/>
              <a:t> Maintains linguistic integrity, keeping sentences and paragraphs intact.</a:t>
            </a:r>
          </a:p>
          <a:p>
            <a:endParaRPr lang="en-US" sz="2400" b="1" dirty="0"/>
          </a:p>
          <a:p>
            <a:r>
              <a:rPr lang="en-US" sz="2400" b="1" dirty="0"/>
              <a:t>Disadvantages: </a:t>
            </a:r>
            <a:r>
              <a:rPr lang="en-US" sz="2400" dirty="0"/>
              <a:t>variable chunk sizes which can be challenging to manage in some models.</a:t>
            </a:r>
            <a:endParaRPr lang="en-US" sz="2400" dirty="0">
              <a:ea typeface="Calibri"/>
              <a:cs typeface="Calibri"/>
            </a:endParaRPr>
          </a:p>
        </p:txBody>
      </p:sp>
    </p:spTree>
    <p:extLst>
      <p:ext uri="{BB962C8B-B14F-4D97-AF65-F5344CB8AC3E}">
        <p14:creationId xmlns:p14="http://schemas.microsoft.com/office/powerpoint/2010/main" val="156282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Example: Page-based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15" name="Picture 14">
            <a:extLst>
              <a:ext uri="{FF2B5EF4-FFF2-40B4-BE49-F238E27FC236}">
                <a16:creationId xmlns:a16="http://schemas.microsoft.com/office/drawing/2014/main" id="{BFC6DB80-24E0-66A9-01E0-979A67A74225}"/>
              </a:ext>
            </a:extLst>
          </p:cNvPr>
          <p:cNvPicPr>
            <a:picLocks noChangeAspect="1"/>
          </p:cNvPicPr>
          <p:nvPr/>
        </p:nvPicPr>
        <p:blipFill>
          <a:blip r:embed="rId4"/>
          <a:stretch>
            <a:fillRect/>
          </a:stretch>
        </p:blipFill>
        <p:spPr>
          <a:xfrm>
            <a:off x="7815946" y="1417637"/>
            <a:ext cx="2921150" cy="4559534"/>
          </a:xfrm>
          <a:prstGeom prst="rect">
            <a:avLst/>
          </a:prstGeom>
        </p:spPr>
      </p:pic>
      <p:pic>
        <p:nvPicPr>
          <p:cNvPr id="17" name="Picture 16">
            <a:extLst>
              <a:ext uri="{FF2B5EF4-FFF2-40B4-BE49-F238E27FC236}">
                <a16:creationId xmlns:a16="http://schemas.microsoft.com/office/drawing/2014/main" id="{74672C69-E07C-B481-E900-B7CADA2D7A1F}"/>
              </a:ext>
            </a:extLst>
          </p:cNvPr>
          <p:cNvPicPr>
            <a:picLocks noChangeAspect="1"/>
          </p:cNvPicPr>
          <p:nvPr/>
        </p:nvPicPr>
        <p:blipFill>
          <a:blip r:embed="rId5"/>
          <a:stretch>
            <a:fillRect/>
          </a:stretch>
        </p:blipFill>
        <p:spPr>
          <a:xfrm>
            <a:off x="2134862" y="1521497"/>
            <a:ext cx="4349974" cy="4730993"/>
          </a:xfrm>
          <a:prstGeom prst="rect">
            <a:avLst/>
          </a:prstGeom>
        </p:spPr>
      </p:pic>
    </p:spTree>
    <p:extLst>
      <p:ext uri="{BB962C8B-B14F-4D97-AF65-F5344CB8AC3E}">
        <p14:creationId xmlns:p14="http://schemas.microsoft.com/office/powerpoint/2010/main" val="417102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0"/>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1"/>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7"/>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7"/>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36526"/>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Page-based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a:xfrm>
            <a:off x="4038600" y="6356349"/>
            <a:ext cx="4114800" cy="365125"/>
          </a:xfrm>
        </p:spPr>
        <p:txBody>
          <a:bodyPr/>
          <a:lstStyle/>
          <a:p>
            <a:r>
              <a:rPr lang="en-US"/>
              <a:t>Navigating the Future of Learning </a:t>
            </a:r>
          </a:p>
        </p:txBody>
      </p:sp>
      <p:sp>
        <p:nvSpPr>
          <p:cNvPr id="14" name="TextBox 13">
            <a:extLst>
              <a:ext uri="{FF2B5EF4-FFF2-40B4-BE49-F238E27FC236}">
                <a16:creationId xmlns:a16="http://schemas.microsoft.com/office/drawing/2014/main" id="{7A169175-DD68-9EE0-269F-135A4AFE4D32}"/>
              </a:ext>
            </a:extLst>
          </p:cNvPr>
          <p:cNvSpPr txBox="1"/>
          <p:nvPr/>
        </p:nvSpPr>
        <p:spPr>
          <a:xfrm>
            <a:off x="1889725" y="1462702"/>
            <a:ext cx="9190222"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Description: </a:t>
            </a:r>
            <a:r>
              <a:rPr lang="en-US" sz="2400" dirty="0"/>
              <a:t>Dividing a PDF document into distinct pages to facilitate focused text processing and analysis at the page level.</a:t>
            </a:r>
          </a:p>
          <a:p>
            <a:endParaRPr lang="en-US" sz="2400" b="1" dirty="0"/>
          </a:p>
          <a:p>
            <a:r>
              <a:rPr lang="en-US" sz="2400" b="1" dirty="0"/>
              <a:t>Example Use Case: </a:t>
            </a:r>
            <a:r>
              <a:rPr lang="en-US" sz="2400" dirty="0"/>
              <a:t>Complex tasks like document The summaries can then be combined to provide an overview of the entire document, making it easier for users to grasp the main points without having to read the entire content in detail.</a:t>
            </a:r>
          </a:p>
          <a:p>
            <a:endParaRPr lang="en-US" sz="2400" b="1" dirty="0"/>
          </a:p>
          <a:p>
            <a:r>
              <a:rPr lang="en-US" sz="2400" b="1" dirty="0"/>
              <a:t>Advantages: </a:t>
            </a:r>
            <a:r>
              <a:rPr lang="en-US" sz="2400" dirty="0"/>
              <a:t>By using this strategy we can enable parallel processing of individual pages.</a:t>
            </a:r>
          </a:p>
          <a:p>
            <a:endParaRPr lang="en-US" sz="2400" b="1" dirty="0"/>
          </a:p>
          <a:p>
            <a:r>
              <a:rPr lang="en-US" sz="2400" b="1" dirty="0"/>
              <a:t>Disadvantages:</a:t>
            </a:r>
            <a:r>
              <a:rPr lang="en-US" sz="2400" dirty="0"/>
              <a:t> In this strategy we may Loss Cross-Page relationship and another major disadvantage is Potential Context Disruption</a:t>
            </a:r>
            <a:endParaRPr lang="en-US" sz="2400" dirty="0">
              <a:ea typeface="Calibri"/>
              <a:cs typeface="Calibri"/>
            </a:endParaRPr>
          </a:p>
        </p:txBody>
      </p:sp>
    </p:spTree>
    <p:extLst>
      <p:ext uri="{BB962C8B-B14F-4D97-AF65-F5344CB8AC3E}">
        <p14:creationId xmlns:p14="http://schemas.microsoft.com/office/powerpoint/2010/main" val="42289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5" name="Picture 2">
            <a:extLst>
              <a:ext uri="{FF2B5EF4-FFF2-40B4-BE49-F238E27FC236}">
                <a16:creationId xmlns:a16="http://schemas.microsoft.com/office/drawing/2014/main" id="{335A8922-7636-DFFF-E071-AF6C6E2D3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696" y="1790700"/>
            <a:ext cx="1072515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02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2050" name="Picture 2">
            <a:extLst>
              <a:ext uri="{FF2B5EF4-FFF2-40B4-BE49-F238E27FC236}">
                <a16:creationId xmlns:a16="http://schemas.microsoft.com/office/drawing/2014/main" id="{33D3A0C2-859C-37C8-E037-751829BD3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077" y="1187450"/>
            <a:ext cx="10297882" cy="411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48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93965-B794-0D3F-19B2-6E5CEF59071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29A6F4B-4B22-0928-2DBA-1E63C9DE5B47}"/>
              </a:ext>
            </a:extLst>
          </p:cNvPr>
          <p:cNvSpPr/>
          <p:nvPr/>
        </p:nvSpPr>
        <p:spPr>
          <a:xfrm>
            <a:off x="0" y="1"/>
            <a:ext cx="1948169"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45C555-155A-8408-E6E3-22A172F35158}"/>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2462335E-6BA0-9E39-D941-3E40EF2A0890}"/>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52634E-F25A-906D-E090-61E107EA9685}"/>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D711A-98A9-0CA9-87DC-706B4F2660DA}"/>
              </a:ext>
            </a:extLst>
          </p:cNvPr>
          <p:cNvSpPr/>
          <p:nvPr/>
        </p:nvSpPr>
        <p:spPr>
          <a:xfrm>
            <a:off x="1291568"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863E5A6-EF6F-E241-ED54-B76BF0108961}"/>
              </a:ext>
            </a:extLst>
          </p:cNvPr>
          <p:cNvSpPr txBox="1"/>
          <p:nvPr/>
        </p:nvSpPr>
        <p:spPr>
          <a:xfrm>
            <a:off x="1396344"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E4949A97-DC03-56A5-2E5A-3DD3913AA0EF}"/>
              </a:ext>
            </a:extLst>
          </p:cNvPr>
          <p:cNvSpPr txBox="1">
            <a:spLocks noGrp="1"/>
          </p:cNvSpPr>
          <p:nvPr/>
        </p:nvSpPr>
        <p:spPr>
          <a:xfrm>
            <a:off x="2187369" y="1600200"/>
            <a:ext cx="9903831" cy="268012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solidFill>
                  <a:schemeClr val="tx1"/>
                </a:solidFill>
              </a:rPr>
              <a:t>Generative AI</a:t>
            </a:r>
            <a:endParaRPr b="1" dirty="0">
              <a:solidFill>
                <a:schemeClr val="tx1"/>
              </a:solidFill>
            </a:endParaRPr>
          </a:p>
        </p:txBody>
      </p:sp>
      <p:pic>
        <p:nvPicPr>
          <p:cNvPr id="4" name="Picture 3" descr="A logo with lines in a black background&#10;&#10;Description automatically generated">
            <a:extLst>
              <a:ext uri="{FF2B5EF4-FFF2-40B4-BE49-F238E27FC236}">
                <a16:creationId xmlns:a16="http://schemas.microsoft.com/office/drawing/2014/main" id="{B769A9BB-68EA-F9F6-0ECB-37D6968A9D6F}"/>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2D627D9A-CDBE-20A9-3FA1-63D5E507D783}"/>
              </a:ext>
            </a:extLst>
          </p:cNvPr>
          <p:cNvSpPr>
            <a:spLocks noGrp="1"/>
          </p:cNvSpPr>
          <p:nvPr>
            <p:ph type="ftr" sz="quarter" idx="11"/>
          </p:nvPr>
        </p:nvSpPr>
        <p:spPr/>
        <p:txBody>
          <a:bodyPr/>
          <a:lstStyle/>
          <a:p>
            <a:r>
              <a:rPr lang="en-US" dirty="0"/>
              <a:t>Navigating the Future of Learning​</a:t>
            </a:r>
          </a:p>
        </p:txBody>
      </p:sp>
    </p:spTree>
    <p:extLst>
      <p:ext uri="{BB962C8B-B14F-4D97-AF65-F5344CB8AC3E}">
        <p14:creationId xmlns:p14="http://schemas.microsoft.com/office/powerpoint/2010/main" val="4161876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3074" name="Picture 2">
            <a:extLst>
              <a:ext uri="{FF2B5EF4-FFF2-40B4-BE49-F238E27FC236}">
                <a16:creationId xmlns:a16="http://schemas.microsoft.com/office/drawing/2014/main" id="{CFD43132-10ED-E214-D636-342B5F07A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735" y="1652285"/>
            <a:ext cx="11021040" cy="355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3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4098" name="Picture 2">
            <a:extLst>
              <a:ext uri="{FF2B5EF4-FFF2-40B4-BE49-F238E27FC236}">
                <a16:creationId xmlns:a16="http://schemas.microsoft.com/office/drawing/2014/main" id="{222FA06E-4A39-C4ED-3BD9-1983295C5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916" y="1800225"/>
            <a:ext cx="110680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769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5122" name="Picture 2">
            <a:extLst>
              <a:ext uri="{FF2B5EF4-FFF2-40B4-BE49-F238E27FC236}">
                <a16:creationId xmlns:a16="http://schemas.microsoft.com/office/drawing/2014/main" id="{FDBA139F-F7DA-BCE2-02D8-625BFFD0D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046" y="999911"/>
            <a:ext cx="10300212" cy="521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68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Communications Channels</a:t>
            </a:r>
          </a:p>
        </p:txBody>
      </p:sp>
      <p:sp>
        <p:nvSpPr>
          <p:cNvPr id="3" name="Google Shape;150;p2">
            <a:extLst>
              <a:ext uri="{FF2B5EF4-FFF2-40B4-BE49-F238E27FC236}">
                <a16:creationId xmlns:a16="http://schemas.microsoft.com/office/drawing/2014/main" id="{09723592-0A97-1FC1-C818-589F98D8F7D7}"/>
              </a:ext>
            </a:extLst>
          </p:cNvPr>
          <p:cNvSpPr txBox="1">
            <a:spLocks noGrp="1"/>
          </p:cNvSpPr>
          <p:nvPr/>
        </p:nvSpPr>
        <p:spPr>
          <a:xfrm>
            <a:off x="5269816" y="4369975"/>
            <a:ext cx="2143677" cy="4969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indent="0">
              <a:spcBef>
                <a:spcPts val="0"/>
              </a:spcBef>
              <a:spcAft>
                <a:spcPts val="0"/>
              </a:spcAft>
              <a:buNone/>
            </a:pPr>
            <a:r>
              <a:rPr lang="en-IN" sz="1200" b="1" dirty="0">
                <a:solidFill>
                  <a:srgbClr val="3B3B3B"/>
                </a:solidFill>
                <a:latin typeface="Consolas" panose="020B0609020204030204" pitchFamily="49" charset="0"/>
                <a:ea typeface="+mn-ea"/>
                <a:cs typeface="+mn-cs"/>
              </a:rPr>
              <a:t>Discord: </a:t>
            </a:r>
            <a:r>
              <a:rPr lang="en-IN" sz="1200" dirty="0">
                <a:solidFill>
                  <a:srgbClr val="3B3B3B"/>
                </a:solidFill>
                <a:effectLst/>
                <a:latin typeface="Consolas" panose="020B0609020204030204" pitchFamily="49" charset="0"/>
                <a:hlinkClick r:id="rId3"/>
              </a:rPr>
              <a:t>https://discord.gg/r4pNVqcpCr</a:t>
            </a:r>
            <a:endParaRPr lang="en-IN" sz="1200" dirty="0">
              <a:solidFill>
                <a:srgbClr val="3B3B3B"/>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grpSp>
        <p:nvGrpSpPr>
          <p:cNvPr id="12" name="Group 11">
            <a:extLst>
              <a:ext uri="{FF2B5EF4-FFF2-40B4-BE49-F238E27FC236}">
                <a16:creationId xmlns:a16="http://schemas.microsoft.com/office/drawing/2014/main" id="{3134CD02-4450-D4A7-1C6C-F79ABD9C4235}"/>
              </a:ext>
            </a:extLst>
          </p:cNvPr>
          <p:cNvGrpSpPr/>
          <p:nvPr/>
        </p:nvGrpSpPr>
        <p:grpSpPr>
          <a:xfrm>
            <a:off x="1830076" y="2293930"/>
            <a:ext cx="2491158" cy="2722376"/>
            <a:chOff x="1591024" y="1906628"/>
            <a:chExt cx="2185822" cy="2398157"/>
          </a:xfrm>
        </p:grpSpPr>
        <p:pic>
          <p:nvPicPr>
            <p:cNvPr id="1026" name="Picture 2">
              <a:extLst>
                <a:ext uri="{FF2B5EF4-FFF2-40B4-BE49-F238E27FC236}">
                  <a16:creationId xmlns:a16="http://schemas.microsoft.com/office/drawing/2014/main" id="{F7A1F106-93DB-D957-84B3-AD26B061B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926" y="1906628"/>
              <a:ext cx="19431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30513F-1D56-6439-D963-789A300873FC}"/>
                </a:ext>
              </a:extLst>
            </p:cNvPr>
            <p:cNvSpPr txBox="1"/>
            <p:nvPr/>
          </p:nvSpPr>
          <p:spPr>
            <a:xfrm>
              <a:off x="1591024" y="3735428"/>
              <a:ext cx="2185822" cy="569357"/>
            </a:xfrm>
            <a:prstGeom prst="rect">
              <a:avLst/>
            </a:prstGeom>
            <a:noFill/>
          </p:spPr>
          <p:txBody>
            <a:bodyPr wrap="square" rtlCol="0">
              <a:spAutoFit/>
            </a:bodyPr>
            <a:lstStyle/>
            <a:p>
              <a:r>
                <a:rPr lang="en-IN" sz="1200" b="1" dirty="0">
                  <a:solidFill>
                    <a:srgbClr val="3B3B3B"/>
                  </a:solidFill>
                  <a:latin typeface="Consolas" panose="020B0609020204030204" pitchFamily="49" charset="0"/>
                  <a:ea typeface="+mn-ea"/>
                  <a:cs typeface="+mn-cs"/>
                </a:rPr>
                <a:t>WhatsApp: </a:t>
              </a:r>
              <a:br>
                <a:rPr lang="en-IN" sz="1200" dirty="0">
                  <a:solidFill>
                    <a:srgbClr val="3B3B3B"/>
                  </a:solidFill>
                  <a:latin typeface="Consolas" panose="020B0609020204030204" pitchFamily="49" charset="0"/>
                  <a:hlinkClick r:id="rId5"/>
                </a:rPr>
              </a:br>
              <a:r>
                <a:rPr lang="en-IN" sz="1200" dirty="0">
                  <a:solidFill>
                    <a:srgbClr val="3B3B3B"/>
                  </a:solidFill>
                  <a:effectLst/>
                  <a:latin typeface="Consolas" panose="020B0609020204030204" pitchFamily="49" charset="0"/>
                  <a:hlinkClick r:id="rId5"/>
                </a:rPr>
                <a:t>https://whatsapp.com/channel/0029VaOManvEKyZMoPCtPU24</a:t>
              </a:r>
              <a:endParaRPr lang="en-IN" sz="1200" dirty="0">
                <a:solidFill>
                  <a:srgbClr val="3B3B3B"/>
                </a:solidFill>
                <a:effectLst/>
                <a:latin typeface="Consolas" panose="020B0609020204030204" pitchFamily="49" charset="0"/>
              </a:endParaRPr>
            </a:p>
          </p:txBody>
        </p:sp>
      </p:grpSp>
      <p:sp>
        <p:nvSpPr>
          <p:cNvPr id="11" name="TextBox 10">
            <a:extLst>
              <a:ext uri="{FF2B5EF4-FFF2-40B4-BE49-F238E27FC236}">
                <a16:creationId xmlns:a16="http://schemas.microsoft.com/office/drawing/2014/main" id="{1C0789BC-F001-F60B-D519-58BBF507F67C}"/>
              </a:ext>
            </a:extLst>
          </p:cNvPr>
          <p:cNvSpPr txBox="1"/>
          <p:nvPr/>
        </p:nvSpPr>
        <p:spPr>
          <a:xfrm>
            <a:off x="8660063" y="4272137"/>
            <a:ext cx="2685857" cy="646331"/>
          </a:xfrm>
          <a:prstGeom prst="rect">
            <a:avLst/>
          </a:prstGeom>
          <a:noFill/>
        </p:spPr>
        <p:txBody>
          <a:bodyPr wrap="square" rtlCol="0">
            <a:spAutoFit/>
          </a:bodyPr>
          <a:lstStyle/>
          <a:p>
            <a:pPr marL="342900" marR="0">
              <a:spcBef>
                <a:spcPts val="0"/>
              </a:spcBef>
              <a:spcAft>
                <a:spcPts val="0"/>
              </a:spcAft>
            </a:pPr>
            <a:r>
              <a:rPr lang="en-IN" sz="1200" b="1" dirty="0">
                <a:solidFill>
                  <a:srgbClr val="3B3B3B"/>
                </a:solidFill>
                <a:latin typeface="Consolas" panose="020B0609020204030204" pitchFamily="49" charset="0"/>
                <a:sym typeface="Arial"/>
              </a:rPr>
              <a:t>LinkedIn: </a:t>
            </a:r>
            <a:r>
              <a:rPr lang="en-IN" sz="1200" dirty="0">
                <a:solidFill>
                  <a:srgbClr val="3B3B3B"/>
                </a:solidFill>
                <a:effectLst/>
                <a:latin typeface="Consolas" panose="020B0609020204030204" pitchFamily="49" charset="0"/>
                <a:hlinkClick r:id="rId6"/>
              </a:rPr>
              <a:t>https://www.linkedin.com/company/edquestofficial/</a:t>
            </a:r>
            <a:endParaRPr lang="en-IN" sz="1200" dirty="0">
              <a:solidFill>
                <a:srgbClr val="3B3B3B"/>
              </a:solidFill>
              <a:latin typeface="Consolas" panose="020B0609020204030204" pitchFamily="49" charset="0"/>
            </a:endParaRPr>
          </a:p>
        </p:txBody>
      </p:sp>
      <p:pic>
        <p:nvPicPr>
          <p:cNvPr id="1028" name="Picture 4" descr="Discord's Branding Guidelines">
            <a:extLst>
              <a:ext uri="{FF2B5EF4-FFF2-40B4-BE49-F238E27FC236}">
                <a16:creationId xmlns:a16="http://schemas.microsoft.com/office/drawing/2014/main" id="{501DE015-D07D-24B3-17BC-7539A10260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0105" y="2511177"/>
            <a:ext cx="19431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kedin Logo - Free Vectors &amp; PSDs to Download">
            <a:extLst>
              <a:ext uri="{FF2B5EF4-FFF2-40B4-BE49-F238E27FC236}">
                <a16:creationId xmlns:a16="http://schemas.microsoft.com/office/drawing/2014/main" id="{CC45E4CF-F067-AFB6-F7B5-9E293C177A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4845" y="2422884"/>
            <a:ext cx="19431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98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1D7A-4199-9593-FD85-54477FAC331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51A5A6E-8DE1-A78F-3109-B3761C23467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A8959A-E255-AE1F-0F9F-C2E9C266E36C}"/>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73BC4F8-EC58-D42C-1EF3-1F4EF61CAC3A}"/>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2" name="Footer Placeholder 1">
            <a:extLst>
              <a:ext uri="{FF2B5EF4-FFF2-40B4-BE49-F238E27FC236}">
                <a16:creationId xmlns:a16="http://schemas.microsoft.com/office/drawing/2014/main" id="{6122EB64-047D-D5A5-455B-C998BAAF3FE1}"/>
              </a:ext>
            </a:extLst>
          </p:cNvPr>
          <p:cNvSpPr>
            <a:spLocks noGrp="1"/>
          </p:cNvSpPr>
          <p:nvPr>
            <p:ph type="ftr" sz="quarter" idx="11"/>
          </p:nvPr>
        </p:nvSpPr>
        <p:spPr/>
        <p:txBody>
          <a:bodyPr/>
          <a:lstStyle/>
          <a:p>
            <a:r>
              <a:rPr lang="en-US"/>
              <a:t>Navigating the Future of Learning​</a:t>
            </a:r>
          </a:p>
        </p:txBody>
      </p:sp>
      <p:pic>
        <p:nvPicPr>
          <p:cNvPr id="5" name="Picture 4" descr="A logo with lines in a black background&#10;&#10;Description automatically generated">
            <a:extLst>
              <a:ext uri="{FF2B5EF4-FFF2-40B4-BE49-F238E27FC236}">
                <a16:creationId xmlns:a16="http://schemas.microsoft.com/office/drawing/2014/main" id="{79550B0D-F382-8A19-8040-0525CFEE4C45}"/>
              </a:ext>
            </a:extLst>
          </p:cNvPr>
          <p:cNvPicPr>
            <a:picLocks noChangeAspect="1"/>
          </p:cNvPicPr>
          <p:nvPr/>
        </p:nvPicPr>
        <p:blipFill>
          <a:blip r:embed="rId2"/>
          <a:stretch>
            <a:fillRect/>
          </a:stretch>
        </p:blipFill>
        <p:spPr>
          <a:xfrm>
            <a:off x="10968135" y="-83878"/>
            <a:ext cx="1219200" cy="1209675"/>
          </a:xfrm>
          <a:prstGeom prst="rect">
            <a:avLst/>
          </a:prstGeom>
        </p:spPr>
      </p:pic>
      <p:pic>
        <p:nvPicPr>
          <p:cNvPr id="9" name="Picture 8" descr="A group of people sitting at desks in a classroom with computers&#10;&#10;Description automatically generated">
            <a:extLst>
              <a:ext uri="{FF2B5EF4-FFF2-40B4-BE49-F238E27FC236}">
                <a16:creationId xmlns:a16="http://schemas.microsoft.com/office/drawing/2014/main" id="{E8BDAAE7-2946-663A-E1B7-103303202792}"/>
              </a:ext>
            </a:extLst>
          </p:cNvPr>
          <p:cNvPicPr>
            <a:picLocks noChangeAspect="1"/>
          </p:cNvPicPr>
          <p:nvPr/>
        </p:nvPicPr>
        <p:blipFill>
          <a:blip r:embed="rId3"/>
          <a:stretch>
            <a:fillRect/>
          </a:stretch>
        </p:blipFill>
        <p:spPr>
          <a:xfrm>
            <a:off x="6858000" y="1376266"/>
            <a:ext cx="4113245" cy="4105469"/>
          </a:xfrm>
          <a:prstGeom prst="rect">
            <a:avLst/>
          </a:prstGeom>
        </p:spPr>
      </p:pic>
      <p:sp>
        <p:nvSpPr>
          <p:cNvPr id="12" name="Google Shape;232;g2b25827427c_0_1215">
            <a:extLst>
              <a:ext uri="{FF2B5EF4-FFF2-40B4-BE49-F238E27FC236}">
                <a16:creationId xmlns:a16="http://schemas.microsoft.com/office/drawing/2014/main" id="{76539FC0-FE01-2A0D-C752-8C9F4AF1D331}"/>
              </a:ext>
            </a:extLst>
          </p:cNvPr>
          <p:cNvSpPr txBox="1">
            <a:spLocks noGrp="1"/>
          </p:cNvSpPr>
          <p:nvPr/>
        </p:nvSpPr>
        <p:spPr>
          <a:xfrm>
            <a:off x="1550879" y="2158440"/>
            <a:ext cx="4966047" cy="161657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36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400" b="1" dirty="0">
                <a:solidFill>
                  <a:schemeClr val="tx1"/>
                </a:solidFill>
              </a:rPr>
              <a:t>Q &amp; A</a:t>
            </a:r>
            <a:endParaRPr lang="en-US" dirty="0">
              <a:solidFill>
                <a:schemeClr val="tx1"/>
              </a:solidFill>
            </a:endParaRPr>
          </a:p>
        </p:txBody>
      </p:sp>
    </p:spTree>
    <p:extLst>
      <p:ext uri="{BB962C8B-B14F-4D97-AF65-F5344CB8AC3E}">
        <p14:creationId xmlns:p14="http://schemas.microsoft.com/office/powerpoint/2010/main" val="399372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Tools We will cover?</a:t>
            </a:r>
          </a:p>
        </p:txBody>
      </p:sp>
      <p:pic>
        <p:nvPicPr>
          <p:cNvPr id="1036" name="Picture 12">
            <a:extLst>
              <a:ext uri="{FF2B5EF4-FFF2-40B4-BE49-F238E27FC236}">
                <a16:creationId xmlns:a16="http://schemas.microsoft.com/office/drawing/2014/main" id="{8E4B4487-5609-54AF-1FCA-AB3F6B737A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638300"/>
            <a:ext cx="92456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253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Limitations of Prompt Engineering</a:t>
            </a:r>
          </a:p>
        </p:txBody>
      </p:sp>
      <p:sp>
        <p:nvSpPr>
          <p:cNvPr id="4" name="TextBox 3">
            <a:extLst>
              <a:ext uri="{FF2B5EF4-FFF2-40B4-BE49-F238E27FC236}">
                <a16:creationId xmlns:a16="http://schemas.microsoft.com/office/drawing/2014/main" id="{07F534BF-3665-3A63-9E76-315A8FA97E3C}"/>
              </a:ext>
            </a:extLst>
          </p:cNvPr>
          <p:cNvSpPr txBox="1"/>
          <p:nvPr/>
        </p:nvSpPr>
        <p:spPr>
          <a:xfrm>
            <a:off x="2138846" y="1491006"/>
            <a:ext cx="9063796"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IN" sz="2400" dirty="0"/>
              <a:t>What is Prompt Engineering:</a:t>
            </a:r>
          </a:p>
          <a:p>
            <a:pPr marL="800100" lvl="1" indent="-342900">
              <a:buFont typeface="Arial" panose="020B0604020202020204" pitchFamily="34" charset="0"/>
              <a:buChar char="•"/>
            </a:pPr>
            <a:r>
              <a:rPr lang="en-IN" sz="2400" dirty="0"/>
              <a:t>Prompt engineering involves crafting specific input instructions or prompts to guide the output generation of AI models.</a:t>
            </a:r>
          </a:p>
          <a:p>
            <a:pPr marL="342900" indent="-342900">
              <a:buFont typeface="Arial" panose="020B0604020202020204" pitchFamily="34" charset="0"/>
              <a:buChar char="•"/>
            </a:pPr>
            <a:r>
              <a:rPr lang="en-IN" sz="2400" dirty="0"/>
              <a:t>Limitations of Prompt Engineering:</a:t>
            </a:r>
          </a:p>
          <a:p>
            <a:pPr marL="800100" lvl="1" indent="-342900">
              <a:buFont typeface="Arial" panose="020B0604020202020204" pitchFamily="34" charset="0"/>
              <a:buChar char="•"/>
            </a:pPr>
            <a:r>
              <a:rPr lang="en-IN" sz="2400" dirty="0"/>
              <a:t>Token Limitation</a:t>
            </a:r>
          </a:p>
          <a:p>
            <a:pPr marL="1257300" lvl="2" indent="-342900">
              <a:buFont typeface="Arial" panose="020B0604020202020204" pitchFamily="34" charset="0"/>
              <a:buChar char="•"/>
            </a:pPr>
            <a:r>
              <a:rPr lang="en-IN" sz="2400" dirty="0"/>
              <a:t>Hard to give detailed instructions in a small space.</a:t>
            </a:r>
          </a:p>
          <a:p>
            <a:pPr marL="1257300" lvl="2" indent="-342900">
              <a:buFont typeface="Arial" panose="020B0604020202020204" pitchFamily="34" charset="0"/>
              <a:buChar char="•"/>
            </a:pPr>
            <a:r>
              <a:rPr lang="en-IN" sz="2400" dirty="0"/>
              <a:t>AI might misunderstand or make things too simple, creating wrong or unhelpful stuff.</a:t>
            </a:r>
          </a:p>
          <a:p>
            <a:pPr marL="800100" lvl="1" indent="-342900">
              <a:buFont typeface="Arial" panose="020B0604020202020204" pitchFamily="34" charset="0"/>
              <a:buChar char="•"/>
            </a:pPr>
            <a:r>
              <a:rPr lang="en-IN" sz="2400" dirty="0"/>
              <a:t>Knowledge </a:t>
            </a:r>
            <a:r>
              <a:rPr lang="en-IN" sz="2400" dirty="0" err="1"/>
              <a:t>Cutoff</a:t>
            </a:r>
            <a:endParaRPr lang="en-IN" sz="2400" dirty="0"/>
          </a:p>
          <a:p>
            <a:pPr marL="800100" lvl="1" indent="-342900">
              <a:buFont typeface="Arial" panose="020B0604020202020204" pitchFamily="34" charset="0"/>
              <a:buChar char="•"/>
            </a:pPr>
            <a:r>
              <a:rPr lang="en-IN" sz="2400" dirty="0"/>
              <a:t>At Risk from Tricky Inputs</a:t>
            </a:r>
          </a:p>
          <a:p>
            <a:pPr marL="1257300" lvl="2" indent="-342900">
              <a:buFont typeface="Arial" panose="020B0604020202020204" pitchFamily="34" charset="0"/>
              <a:buChar char="•"/>
            </a:pPr>
            <a:r>
              <a:rPr lang="en-IN" sz="2400" dirty="0"/>
              <a:t>Mean prompts can fool the AI into making bad or biased stuff.</a:t>
            </a:r>
          </a:p>
          <a:p>
            <a:pPr marL="1257300" lvl="2" indent="-342900">
              <a:buFont typeface="Arial" panose="020B0604020202020204" pitchFamily="34" charset="0"/>
              <a:buChar char="•"/>
            </a:pPr>
            <a:r>
              <a:rPr lang="en-IN" sz="2400" dirty="0"/>
              <a:t>We need strong ways to stop and fix these sneaky attacks.</a:t>
            </a:r>
          </a:p>
        </p:txBody>
      </p:sp>
    </p:spTree>
    <p:extLst>
      <p:ext uri="{BB962C8B-B14F-4D97-AF65-F5344CB8AC3E}">
        <p14:creationId xmlns:p14="http://schemas.microsoft.com/office/powerpoint/2010/main" val="140125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D0CFA-48B8-3E4B-1A49-D1519B523717}"/>
              </a:ext>
            </a:extLst>
          </p:cNvPr>
          <p:cNvSpPr/>
          <p:nvPr/>
        </p:nvSpPr>
        <p:spPr>
          <a:xfrm>
            <a:off x="0" y="1"/>
            <a:ext cx="1948169"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FF0842-65B7-CA57-2F5A-D61967EF9A86}"/>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086E1CFB-A153-D93E-36A4-626934EA70A2}"/>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E1369-B664-5A34-37EB-F2E23636CCE2}"/>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416A07B-D1C1-CCF8-D7C5-0E48127EB26A}"/>
              </a:ext>
            </a:extLst>
          </p:cNvPr>
          <p:cNvSpPr/>
          <p:nvPr/>
        </p:nvSpPr>
        <p:spPr>
          <a:xfrm>
            <a:off x="1291568"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5C46304-707F-3EF8-C7C9-2F0B0A921B41}"/>
              </a:ext>
            </a:extLst>
          </p:cNvPr>
          <p:cNvSpPr txBox="1"/>
          <p:nvPr/>
        </p:nvSpPr>
        <p:spPr>
          <a:xfrm>
            <a:off x="1396344"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C9764481-C48B-F71F-0C2D-6C544B78BD03}"/>
              </a:ext>
            </a:extLst>
          </p:cNvPr>
          <p:cNvSpPr txBox="1">
            <a:spLocks noGrp="1"/>
          </p:cNvSpPr>
          <p:nvPr/>
        </p:nvSpPr>
        <p:spPr>
          <a:xfrm>
            <a:off x="2233551" y="219164"/>
            <a:ext cx="9903831" cy="268012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4600" b="1" dirty="0">
                <a:solidFill>
                  <a:schemeClr val="tx1"/>
                </a:solidFill>
              </a:rPr>
              <a:t>Retrieval Augmented Generation </a:t>
            </a:r>
            <a:r>
              <a:rPr lang="en-US" sz="4600" b="1" dirty="0">
                <a:solidFill>
                  <a:schemeClr val="tx1"/>
                </a:solidFill>
              </a:rPr>
              <a:t> </a:t>
            </a:r>
            <a:endParaRPr sz="4600" b="1" dirty="0">
              <a:solidFill>
                <a:schemeClr val="tx1"/>
              </a:solidFill>
            </a:endParaRPr>
          </a:p>
        </p:txBody>
      </p:sp>
      <p:sp>
        <p:nvSpPr>
          <p:cNvPr id="16" name="Google Shape;144;p1">
            <a:extLst>
              <a:ext uri="{FF2B5EF4-FFF2-40B4-BE49-F238E27FC236}">
                <a16:creationId xmlns:a16="http://schemas.microsoft.com/office/drawing/2014/main" id="{BBED11E4-2954-95E1-DDA9-5E0CD86221C7}"/>
              </a:ext>
            </a:extLst>
          </p:cNvPr>
          <p:cNvSpPr txBox="1">
            <a:spLocks noGrp="1"/>
          </p:cNvSpPr>
          <p:nvPr/>
        </p:nvSpPr>
        <p:spPr>
          <a:xfrm>
            <a:off x="2261260" y="3181935"/>
            <a:ext cx="7718487" cy="2039420"/>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40640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ctr" rtl="0">
              <a:lnSpc>
                <a:spcPct val="90000"/>
              </a:lnSpc>
              <a:spcBef>
                <a:spcPts val="600"/>
              </a:spcBef>
              <a:spcAft>
                <a:spcPts val="0"/>
              </a:spcAft>
              <a:buClr>
                <a:srgbClr val="92979C"/>
              </a:buClr>
              <a:buSzPts val="2400"/>
              <a:buFont typeface="Arial"/>
              <a:buNone/>
              <a:defRPr sz="2400" b="0" i="0" u="none" strike="noStrike" cap="none">
                <a:solidFill>
                  <a:srgbClr val="92979C"/>
                </a:solidFill>
                <a:latin typeface="Arial"/>
                <a:ea typeface="Arial"/>
                <a:cs typeface="Arial"/>
                <a:sym typeface="Arial"/>
              </a:defRPr>
            </a:lvl2pPr>
            <a:lvl3pPr marL="1371600" marR="0" lvl="2" indent="-355600" algn="ctr" rtl="0">
              <a:lnSpc>
                <a:spcPct val="90000"/>
              </a:lnSpc>
              <a:spcBef>
                <a:spcPts val="600"/>
              </a:spcBef>
              <a:spcAft>
                <a:spcPts val="0"/>
              </a:spcAft>
              <a:buClr>
                <a:srgbClr val="92979C"/>
              </a:buClr>
              <a:buSzPts val="2000"/>
              <a:buFont typeface="Arial"/>
              <a:buNone/>
              <a:defRPr sz="2000" b="0" i="0" u="none" strike="noStrike" cap="none">
                <a:solidFill>
                  <a:srgbClr val="92979C"/>
                </a:solidFill>
                <a:latin typeface="Arial"/>
                <a:ea typeface="Arial"/>
                <a:cs typeface="Arial"/>
                <a:sym typeface="Arial"/>
              </a:defRPr>
            </a:lvl3pPr>
            <a:lvl4pPr marL="1828800" marR="0" lvl="3"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4pPr>
            <a:lvl5pPr marL="2286000" marR="0" lvl="4"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5pPr>
            <a:lvl6pPr marL="2743200" marR="0" lvl="5"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6pPr>
            <a:lvl7pPr marL="3200400" marR="0" lvl="6"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7pPr>
            <a:lvl8pPr marL="3657600" marR="0" lvl="7"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8pPr>
            <a:lvl9pPr marL="4114800" marR="0" lvl="8"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9pPr>
          </a:lstStyle>
          <a:p>
            <a:pPr indent="-457200">
              <a:buFont typeface="Arial" panose="020B0604020202020204" pitchFamily="34" charset="0"/>
              <a:buChar char="•"/>
            </a:pPr>
            <a:r>
              <a:rPr lang="en-US" dirty="0"/>
              <a:t>What is RAG ?</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High Level Design</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Step by Step Approach</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What Problems RAG can resolve</a:t>
            </a:r>
          </a:p>
          <a:p>
            <a:pPr indent="-457200">
              <a:buFont typeface="Arial" panose="020B0604020202020204" pitchFamily="34" charset="0"/>
              <a:buChar char="•"/>
            </a:pPr>
            <a:endParaRPr lang="en-US" dirty="0"/>
          </a:p>
        </p:txBody>
      </p:sp>
      <p:pic>
        <p:nvPicPr>
          <p:cNvPr id="4" name="Picture 3" descr="A logo with lines in a black background&#10;&#10;Description automatically generated">
            <a:extLst>
              <a:ext uri="{FF2B5EF4-FFF2-40B4-BE49-F238E27FC236}">
                <a16:creationId xmlns:a16="http://schemas.microsoft.com/office/drawing/2014/main" id="{D2D9B059-AD2D-F678-3DA7-C8E036931FCD}"/>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4E035956-D152-CBA4-26F1-D6ED7ADD0543}"/>
              </a:ext>
            </a:extLst>
          </p:cNvPr>
          <p:cNvSpPr>
            <a:spLocks noGrp="1"/>
          </p:cNvSpPr>
          <p:nvPr>
            <p:ph type="ftr" sz="quarter" idx="11"/>
          </p:nvPr>
        </p:nvSpPr>
        <p:spPr/>
        <p:txBody>
          <a:bodyPr/>
          <a:lstStyle/>
          <a:p>
            <a:r>
              <a:rPr lang="en-US" dirty="0"/>
              <a:t>Navigating the Future of Learning​</a:t>
            </a:r>
          </a:p>
        </p:txBody>
      </p:sp>
    </p:spTree>
    <p:extLst>
      <p:ext uri="{BB962C8B-B14F-4D97-AF65-F5344CB8AC3E}">
        <p14:creationId xmlns:p14="http://schemas.microsoft.com/office/powerpoint/2010/main" val="272436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RAG – </a:t>
            </a:r>
            <a:r>
              <a:rPr lang="en-IN" sz="4000" b="1" dirty="0"/>
              <a:t>What is RAG?</a:t>
            </a:r>
          </a:p>
        </p:txBody>
      </p:sp>
      <p:sp>
        <p:nvSpPr>
          <p:cNvPr id="2" name="TextBox 1">
            <a:extLst>
              <a:ext uri="{FF2B5EF4-FFF2-40B4-BE49-F238E27FC236}">
                <a16:creationId xmlns:a16="http://schemas.microsoft.com/office/drawing/2014/main" id="{BEC6925D-CB46-F482-3518-909C47A0C95F}"/>
              </a:ext>
            </a:extLst>
          </p:cNvPr>
          <p:cNvSpPr txBox="1"/>
          <p:nvPr/>
        </p:nvSpPr>
        <p:spPr>
          <a:xfrm>
            <a:off x="1596425" y="1729482"/>
            <a:ext cx="8364071" cy="1815882"/>
          </a:xfrm>
          <a:prstGeom prst="rect">
            <a:avLst/>
          </a:prstGeom>
          <a:noFill/>
        </p:spPr>
        <p:txBody>
          <a:bodyPr wrap="square" rtlCol="0">
            <a:spAutoFit/>
          </a:bodyPr>
          <a:lstStyle/>
          <a:p>
            <a:r>
              <a:rPr lang="en-IN" sz="2800" dirty="0">
                <a:solidFill>
                  <a:srgbClr val="1F1F1F"/>
                </a:solidFill>
                <a:effectLst/>
                <a:highlight>
                  <a:srgbClr val="FFFFFF"/>
                </a:highlight>
                <a:latin typeface="Calibri" panose="020F0502020204030204" pitchFamily="34" charset="0"/>
                <a:cs typeface="Calibri" panose="020F0502020204030204" pitchFamily="34" charset="0"/>
              </a:rPr>
              <a:t>It's a technique that improves the </a:t>
            </a:r>
            <a:r>
              <a:rPr lang="en-IN" sz="2800" dirty="0">
                <a:solidFill>
                  <a:srgbClr val="FF0000"/>
                </a:solidFill>
                <a:effectLst/>
                <a:highlight>
                  <a:srgbClr val="FFFFFF"/>
                </a:highlight>
                <a:latin typeface="Calibri" panose="020F0502020204030204" pitchFamily="34" charset="0"/>
                <a:cs typeface="Calibri" panose="020F0502020204030204" pitchFamily="34" charset="0"/>
              </a:rPr>
              <a:t>accuracy</a:t>
            </a:r>
            <a:r>
              <a:rPr lang="en-IN" sz="2800" dirty="0">
                <a:solidFill>
                  <a:srgbClr val="1F1F1F"/>
                </a:solidFill>
                <a:effectLst/>
                <a:highlight>
                  <a:srgbClr val="FFFFFF"/>
                </a:highlight>
                <a:latin typeface="Calibri" panose="020F0502020204030204" pitchFamily="34" charset="0"/>
                <a:cs typeface="Calibri" panose="020F0502020204030204" pitchFamily="34" charset="0"/>
              </a:rPr>
              <a:t> and </a:t>
            </a:r>
            <a:r>
              <a:rPr lang="en-IN" sz="2800" dirty="0">
                <a:solidFill>
                  <a:srgbClr val="00B050"/>
                </a:solidFill>
                <a:effectLst/>
                <a:highlight>
                  <a:srgbClr val="FFFFFF"/>
                </a:highlight>
                <a:latin typeface="Calibri" panose="020F0502020204030204" pitchFamily="34" charset="0"/>
                <a:cs typeface="Calibri" panose="020F0502020204030204" pitchFamily="34" charset="0"/>
              </a:rPr>
              <a:t>reliability</a:t>
            </a:r>
            <a:r>
              <a:rPr lang="en-IN" sz="2800" dirty="0">
                <a:solidFill>
                  <a:srgbClr val="1F1F1F"/>
                </a:solidFill>
                <a:effectLst/>
                <a:highlight>
                  <a:srgbClr val="FFFFFF"/>
                </a:highlight>
                <a:latin typeface="Calibri" panose="020F0502020204030204" pitchFamily="34" charset="0"/>
                <a:cs typeface="Calibri" panose="020F0502020204030204" pitchFamily="34" charset="0"/>
              </a:rPr>
              <a:t> of </a:t>
            </a:r>
            <a:r>
              <a:rPr lang="en-IN" sz="2800" dirty="0">
                <a:solidFill>
                  <a:srgbClr val="00B0F0"/>
                </a:solidFill>
                <a:effectLst/>
                <a:highlight>
                  <a:srgbClr val="FFFFFF"/>
                </a:highlight>
                <a:latin typeface="Calibri" panose="020F0502020204030204" pitchFamily="34" charset="0"/>
                <a:cs typeface="Calibri" panose="020F0502020204030204" pitchFamily="34" charset="0"/>
              </a:rPr>
              <a:t>large language models</a:t>
            </a:r>
            <a:r>
              <a:rPr lang="en-IN" sz="2800" dirty="0">
                <a:solidFill>
                  <a:srgbClr val="1F1F1F"/>
                </a:solidFill>
                <a:effectLst/>
                <a:highlight>
                  <a:srgbClr val="FFFFFF"/>
                </a:highlight>
                <a:latin typeface="Calibri" panose="020F0502020204030204" pitchFamily="34" charset="0"/>
                <a:cs typeface="Calibri" panose="020F0502020204030204" pitchFamily="34" charset="0"/>
              </a:rPr>
              <a:t> (LLMs) by allowing them to </a:t>
            </a:r>
            <a:r>
              <a:rPr lang="en-IN" sz="2800" dirty="0">
                <a:solidFill>
                  <a:srgbClr val="7030A0"/>
                </a:solidFill>
                <a:effectLst/>
                <a:highlight>
                  <a:srgbClr val="FFFFFF"/>
                </a:highlight>
                <a:latin typeface="Calibri" panose="020F0502020204030204" pitchFamily="34" charset="0"/>
                <a:cs typeface="Calibri" panose="020F0502020204030204" pitchFamily="34" charset="0"/>
              </a:rPr>
              <a:t>access and leverage information from external knowledge sources.</a:t>
            </a:r>
            <a:endParaRPr lang="en-US" sz="28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367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RAG – </a:t>
            </a:r>
            <a:r>
              <a:rPr lang="en-IN" sz="4000" b="1" dirty="0"/>
              <a:t>High Level Design</a:t>
            </a:r>
          </a:p>
        </p:txBody>
      </p:sp>
      <p:pic>
        <p:nvPicPr>
          <p:cNvPr id="3" name="Picture 18" descr="Free OpenAI Logo Icon - Download in Flat Style">
            <a:extLst>
              <a:ext uri="{FF2B5EF4-FFF2-40B4-BE49-F238E27FC236}">
                <a16:creationId xmlns:a16="http://schemas.microsoft.com/office/drawing/2014/main" id="{D0DE3EF5-2348-A310-237A-48ED56E47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6082" y="5328845"/>
            <a:ext cx="1734671" cy="14443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929C393-C010-B608-B87E-960749E0F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700" y="1383736"/>
            <a:ext cx="109093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38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RAG – </a:t>
            </a:r>
            <a:r>
              <a:rPr lang="en-IN" sz="4000" b="1" dirty="0"/>
              <a:t>What problems RAG can Resolve?</a:t>
            </a:r>
          </a:p>
        </p:txBody>
      </p:sp>
      <p:sp>
        <p:nvSpPr>
          <p:cNvPr id="5" name="TextBox 4">
            <a:extLst>
              <a:ext uri="{FF2B5EF4-FFF2-40B4-BE49-F238E27FC236}">
                <a16:creationId xmlns:a16="http://schemas.microsoft.com/office/drawing/2014/main" id="{AC5A06EE-6676-B345-50CB-A7A28DF69A57}"/>
              </a:ext>
            </a:extLst>
          </p:cNvPr>
          <p:cNvSpPr txBox="1"/>
          <p:nvPr/>
        </p:nvSpPr>
        <p:spPr>
          <a:xfrm>
            <a:off x="1691926" y="1905506"/>
            <a:ext cx="551675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t>Prompt Token Limitation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Knowledge Cut off limitation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Cost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Accuracy</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159826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RAG – </a:t>
            </a:r>
            <a:r>
              <a:rPr lang="en-IN" sz="4000" b="1" dirty="0"/>
              <a:t>Step by Step Approach</a:t>
            </a:r>
          </a:p>
        </p:txBody>
      </p:sp>
      <p:sp>
        <p:nvSpPr>
          <p:cNvPr id="2" name="TextBox 1">
            <a:extLst>
              <a:ext uri="{FF2B5EF4-FFF2-40B4-BE49-F238E27FC236}">
                <a16:creationId xmlns:a16="http://schemas.microsoft.com/office/drawing/2014/main" id="{3BD3C3E3-5CB7-8059-474E-563B96A1AFEF}"/>
              </a:ext>
            </a:extLst>
          </p:cNvPr>
          <p:cNvSpPr txBox="1"/>
          <p:nvPr/>
        </p:nvSpPr>
        <p:spPr>
          <a:xfrm>
            <a:off x="2138846" y="1491006"/>
            <a:ext cx="551675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t>Chunking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Embedding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Vector DB</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Semantic Search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Generative Search</a:t>
            </a:r>
          </a:p>
        </p:txBody>
      </p:sp>
    </p:spTree>
    <p:extLst>
      <p:ext uri="{BB962C8B-B14F-4D97-AF65-F5344CB8AC3E}">
        <p14:creationId xmlns:p14="http://schemas.microsoft.com/office/powerpoint/2010/main" val="3779084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20005</TotalTime>
  <Words>775</Words>
  <Application>Microsoft Office PowerPoint</Application>
  <PresentationFormat>Widescreen</PresentationFormat>
  <Paragraphs>157</Paragraphs>
  <Slides>24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Consolas</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Narula</dc:creator>
  <cp:lastModifiedBy>Mohit</cp:lastModifiedBy>
  <cp:revision>906</cp:revision>
  <dcterms:created xsi:type="dcterms:W3CDTF">2024-01-26T15:11:46Z</dcterms:created>
  <dcterms:modified xsi:type="dcterms:W3CDTF">2024-08-26T05:25:54Z</dcterms:modified>
</cp:coreProperties>
</file>